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49" r:id="rId2"/>
  </p:sldMasterIdLst>
  <p:notesMasterIdLst>
    <p:notesMasterId r:id="rId15"/>
  </p:notesMasterIdLst>
  <p:sldIdLst>
    <p:sldId id="256" r:id="rId3"/>
    <p:sldId id="257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8" r:id="rId12"/>
    <p:sldId id="276" r:id="rId13"/>
    <p:sldId id="277" r:id="rId14"/>
  </p:sldIdLst>
  <p:sldSz cx="13004800" cy="9753600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4A08"/>
    <a:srgbClr val="0DE2FF"/>
    <a:srgbClr val="64A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8569" autoAdjust="0"/>
  </p:normalViewPr>
  <p:slideViewPr>
    <p:cSldViewPr showGuides="1">
      <p:cViewPr varScale="1">
        <p:scale>
          <a:sx n="54" d="100"/>
          <a:sy n="54" d="100"/>
        </p:scale>
        <p:origin x="1398" y="144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86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37F1395-3C05-42B8-8E5A-1CBA5522A232}" type="datetimeFigureOut">
              <a:rPr lang="de-DE"/>
              <a:pPr>
                <a:defRPr/>
              </a:pPr>
              <a:t>24.09.2020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416DFD5-38D2-4BDA-9FDA-E710E2ABA7A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68561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 rot="21294911">
            <a:off x="1957552" y="9362213"/>
            <a:ext cx="1652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dirty="0">
                <a:latin typeface="Calibri" panose="020F0502020204030204" pitchFamily="34" charset="0"/>
              </a:rPr>
              <a:t>Folie </a:t>
            </a:r>
            <a:fld id="{402D5907-68B5-47FC-B708-95DB2CDFF8D8}" type="slidenum">
              <a:rPr lang="de-DE" sz="1600" smtClean="0">
                <a:latin typeface="Calibri" panose="020F0502020204030204" pitchFamily="34" charset="0"/>
              </a:rPr>
              <a:t>‹Nr.›</a:t>
            </a:fld>
            <a:endParaRPr lang="de-DE" sz="16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/>
          <p:cNvSpPr>
            <a:spLocks noGrp="1"/>
          </p:cNvSpPr>
          <p:nvPr>
            <p:ph type="title"/>
          </p:nvPr>
        </p:nvSpPr>
        <p:spPr>
          <a:xfrm>
            <a:off x="1" y="0"/>
            <a:ext cx="9814768" cy="81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Textfeld 5"/>
          <p:cNvSpPr txBox="1"/>
          <p:nvPr userDrawn="1"/>
        </p:nvSpPr>
        <p:spPr>
          <a:xfrm rot="21294911">
            <a:off x="1957552" y="9413873"/>
            <a:ext cx="1652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dirty="0">
                <a:latin typeface="Calibri" panose="020F0502020204030204" pitchFamily="34" charset="0"/>
              </a:rPr>
              <a:t>Folie </a:t>
            </a:r>
            <a:fld id="{402D5907-68B5-47FC-B708-95DB2CDFF8D8}" type="slidenum">
              <a:rPr lang="de-DE" sz="1600" smtClean="0">
                <a:latin typeface="Calibri" panose="020F0502020204030204" pitchFamily="34" charset="0"/>
              </a:rPr>
              <a:t>‹Nr.›</a:t>
            </a:fld>
            <a:endParaRPr lang="de-DE" sz="16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 rot="21294911">
            <a:off x="1957552" y="9413873"/>
            <a:ext cx="1652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dirty="0">
                <a:latin typeface="Calibri" panose="020F0502020204030204" pitchFamily="34" charset="0"/>
              </a:rPr>
              <a:t>Folie </a:t>
            </a:r>
            <a:fld id="{402D5907-68B5-47FC-B708-95DB2CDFF8D8}" type="slidenum">
              <a:rPr lang="de-DE" sz="1600" smtClean="0">
                <a:latin typeface="Calibri" panose="020F0502020204030204" pitchFamily="34" charset="0"/>
              </a:rPr>
              <a:t>‹Nr.›</a:t>
            </a:fld>
            <a:endParaRPr lang="de-DE" sz="16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>
              <a:sym typeface="Gill Sans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>
              <a:sym typeface="Gill Sans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6" descr="Master3b.em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 userDrawn="1"/>
        </p:nvSpPr>
        <p:spPr>
          <a:xfrm>
            <a:off x="8158163" y="9377363"/>
            <a:ext cx="1068387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dirty="0">
                <a:solidFill>
                  <a:schemeClr val="bg1"/>
                </a:solidFill>
                <a:latin typeface="TheSansOffice" pitchFamily="34" charset="0"/>
                <a:ea typeface="ヒラギノ角ゴ ProN W3" charset="0"/>
                <a:cs typeface="ヒラギノ角ゴ ProN W3" charset="0"/>
                <a:sym typeface="Gill Sans" charset="0"/>
              </a:rPr>
              <a:t>www.zmir.de</a:t>
            </a:r>
          </a:p>
        </p:txBody>
      </p:sp>
      <p:sp>
        <p:nvSpPr>
          <p:cNvPr id="1028" name="Textplatzhalter 7"/>
          <p:cNvSpPr>
            <a:spLocks noGrp="1"/>
          </p:cNvSpPr>
          <p:nvPr>
            <p:ph type="body" idx="1"/>
          </p:nvPr>
        </p:nvSpPr>
        <p:spPr bwMode="auto">
          <a:xfrm>
            <a:off x="238125" y="989013"/>
            <a:ext cx="12457113" cy="763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>
                <a:sym typeface="Gill Sans"/>
              </a:rPr>
              <a:t>Textmasterformate durch Klicken bearbeiten</a:t>
            </a:r>
          </a:p>
          <a:p>
            <a:pPr lvl="1"/>
            <a:r>
              <a:rPr lang="de-DE">
                <a:sym typeface="Gill Sans"/>
              </a:rPr>
              <a:t>Zweite Ebene</a:t>
            </a:r>
          </a:p>
          <a:p>
            <a:pPr lvl="2"/>
            <a:r>
              <a:rPr lang="de-DE">
                <a:sym typeface="Gill Sans"/>
              </a:rPr>
              <a:t>Dritte Ebene</a:t>
            </a:r>
          </a:p>
          <a:p>
            <a:pPr lvl="3"/>
            <a:r>
              <a:rPr lang="de-DE">
                <a:sym typeface="Gill Sans"/>
              </a:rPr>
              <a:t>Vierte Ebene</a:t>
            </a:r>
          </a:p>
          <a:p>
            <a:pPr lvl="4"/>
            <a:r>
              <a:rPr lang="de-DE">
                <a:sym typeface="Gill Sans"/>
              </a:rPr>
              <a:t>Fünfte Ebene</a:t>
            </a:r>
          </a:p>
        </p:txBody>
      </p:sp>
      <p:sp>
        <p:nvSpPr>
          <p:cNvPr id="1029" name="Titelplatzhalter 6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815513" cy="809625"/>
          </a:xfrm>
          <a:prstGeom prst="rect">
            <a:avLst/>
          </a:prstGeom>
          <a:solidFill>
            <a:srgbClr val="7DA2D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>
                <a:sym typeface="Gill Sans"/>
              </a:rPr>
              <a:t>Titelmasterformat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  <a:ea typeface="+mj-ea"/>
          <a:cs typeface="Calibri" pitchFamily="34" charset="0"/>
          <a:sym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  <a:ea typeface="ヒラギノ角ゴ ProN W3" charset="0"/>
          <a:cs typeface="Calibri" pitchFamily="34" charset="0"/>
          <a:sym typeface="Gill Sans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  <a:ea typeface="ヒラギノ角ゴ ProN W3" charset="0"/>
          <a:cs typeface="Calibri" pitchFamily="34" charset="0"/>
          <a:sym typeface="Gill Sans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  <a:ea typeface="ヒラギノ角ゴ ProN W3" charset="0"/>
          <a:cs typeface="Calibri" pitchFamily="34" charset="0"/>
          <a:sym typeface="Gill Sans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  <a:ea typeface="ヒラギノ角ゴ ProN W3" charset="0"/>
          <a:cs typeface="Calibri" pitchFamily="34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2800">
          <a:solidFill>
            <a:schemeClr val="tx1"/>
          </a:solidFill>
          <a:latin typeface="Calibri" pitchFamily="34" charset="0"/>
          <a:ea typeface="+mn-ea"/>
          <a:cs typeface="Calibri" pitchFamily="34" charset="0"/>
          <a:sym typeface="Gill Sans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2800">
          <a:solidFill>
            <a:schemeClr val="tx1"/>
          </a:solidFill>
          <a:latin typeface="Calibri" pitchFamily="34" charset="0"/>
          <a:ea typeface="+mn-ea"/>
          <a:cs typeface="Calibri" pitchFamily="34" charset="0"/>
          <a:sym typeface="Gill Sans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2800">
          <a:solidFill>
            <a:schemeClr val="tx1"/>
          </a:solidFill>
          <a:latin typeface="Calibri" pitchFamily="34" charset="0"/>
          <a:ea typeface="+mn-ea"/>
          <a:cs typeface="Calibri" pitchFamily="34" charset="0"/>
          <a:sym typeface="Gill Sans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2800">
          <a:solidFill>
            <a:schemeClr val="tx1"/>
          </a:solidFill>
          <a:latin typeface="Calibri" pitchFamily="34" charset="0"/>
          <a:ea typeface="+mn-ea"/>
          <a:cs typeface="Calibri" pitchFamily="34" charset="0"/>
          <a:sym typeface="Gill Sans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2800">
          <a:solidFill>
            <a:schemeClr val="tx1"/>
          </a:solidFill>
          <a:latin typeface="Calibri" pitchFamily="34" charset="0"/>
          <a:ea typeface="+mn-ea"/>
          <a:cs typeface="Calibri" pitchFamily="34" charset="0"/>
          <a:sym typeface="Gill Sans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t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0" y="-317500"/>
            <a:ext cx="13195300" cy="1025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0863"/>
            <a:ext cx="13103225" cy="1047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038" y="1714500"/>
            <a:ext cx="10193337" cy="1231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2"/>
          <p:cNvSpPr>
            <a:spLocks noGrp="1"/>
          </p:cNvSpPr>
          <p:nvPr>
            <p:ph type="title"/>
          </p:nvPr>
        </p:nvSpPr>
        <p:spPr>
          <a:xfrm>
            <a:off x="0" y="0"/>
            <a:ext cx="9815513" cy="828675"/>
          </a:xfrm>
        </p:spPr>
        <p:txBody>
          <a:bodyPr/>
          <a:lstStyle/>
          <a:p>
            <a:r>
              <a:rPr lang="en-US" sz="3200" dirty="0" err="1">
                <a:solidFill>
                  <a:srgbClr val="141313"/>
                </a:solidFill>
                <a:latin typeface="TheSansOffice" charset="0"/>
                <a:ea typeface="TheSans SemiLight Plain" charset="0"/>
                <a:cs typeface="TheSans SemiLight Plain" charset="0"/>
                <a:sym typeface="TheSans SemiLight Plain" charset="0"/>
              </a:rPr>
              <a:t>Gottesdienst</a:t>
            </a:r>
            <a:r>
              <a:rPr lang="en-US" sz="3200" dirty="0">
                <a:solidFill>
                  <a:srgbClr val="141313"/>
                </a:solidFill>
                <a:latin typeface="TheSansOffice" charset="0"/>
                <a:ea typeface="TheSans SemiLight Plain" charset="0"/>
                <a:cs typeface="TheSans SemiLight Plain" charset="0"/>
                <a:sym typeface="TheSans SemiLight Plain" charset="0"/>
              </a:rPr>
              <a:t> </a:t>
            </a:r>
            <a:r>
              <a:rPr lang="en-US" sz="3200" dirty="0" err="1">
                <a:solidFill>
                  <a:srgbClr val="141313"/>
                </a:solidFill>
                <a:latin typeface="TheSansOffice" charset="0"/>
                <a:ea typeface="TheSans SemiLight Plain" charset="0"/>
                <a:cs typeface="TheSans SemiLight Plain" charset="0"/>
                <a:sym typeface="TheSans SemiLight Plain" charset="0"/>
              </a:rPr>
              <a:t>erleben</a:t>
            </a:r>
            <a:r>
              <a:rPr lang="en-US" sz="3200" dirty="0">
                <a:solidFill>
                  <a:srgbClr val="141313"/>
                </a:solidFill>
                <a:latin typeface="TheSansOffice" charset="0"/>
                <a:ea typeface="TheSans SemiLight Plain" charset="0"/>
                <a:cs typeface="TheSans SemiLight Plain" charset="0"/>
                <a:sym typeface="TheSans SemiLight Plain" charset="0"/>
              </a:rPr>
              <a:t> – </a:t>
            </a:r>
            <a:r>
              <a:rPr lang="en-US" sz="3200" dirty="0" err="1">
                <a:solidFill>
                  <a:srgbClr val="141313"/>
                </a:solidFill>
                <a:latin typeface="TheSansOffice" charset="0"/>
                <a:ea typeface="TheSans SemiLight Plain" charset="0"/>
                <a:cs typeface="TheSans SemiLight Plain" charset="0"/>
                <a:sym typeface="TheSans SemiLight Plain" charset="0"/>
              </a:rPr>
              <a:t>Einladend</a:t>
            </a:r>
            <a:r>
              <a:rPr lang="en-US" sz="3200" dirty="0">
                <a:solidFill>
                  <a:srgbClr val="141313"/>
                </a:solidFill>
                <a:latin typeface="TheSansOffice" charset="0"/>
                <a:ea typeface="TheSans SemiLight Plain" charset="0"/>
                <a:cs typeface="TheSans SemiLight Plain" charset="0"/>
                <a:sym typeface="TheSans SemiLight Plain" charset="0"/>
              </a:rPr>
              <a:t> sein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792" y="904528"/>
            <a:ext cx="1993504" cy="557546"/>
          </a:xfrm>
          <a:prstGeom prst="rect">
            <a:avLst/>
          </a:prstGeom>
        </p:spPr>
      </p:pic>
      <p:sp>
        <p:nvSpPr>
          <p:cNvPr id="5" name="Abgerundetes Rechteck 4"/>
          <p:cNvSpPr/>
          <p:nvPr/>
        </p:nvSpPr>
        <p:spPr bwMode="auto">
          <a:xfrm>
            <a:off x="165696" y="1516831"/>
            <a:ext cx="12673408" cy="740809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>
              <a:spcAft>
                <a:spcPts val="600"/>
              </a:spcAft>
            </a:pPr>
            <a:r>
              <a:rPr lang="de-DE" sz="3600" b="1" dirty="0">
                <a:solidFill>
                  <a:schemeClr val="tx1"/>
                </a:solidFill>
                <a:latin typeface="TheSansOffice" panose="020B0503040302020204" pitchFamily="34" charset="0"/>
              </a:rPr>
              <a:t>Bibelgespräch</a:t>
            </a:r>
          </a:p>
          <a:p>
            <a:pPr algn="l">
              <a:spcAft>
                <a:spcPts val="600"/>
              </a:spcAft>
            </a:pPr>
            <a:endParaRPr lang="de-DE" sz="3600" b="1" dirty="0">
              <a:solidFill>
                <a:schemeClr val="tx1"/>
              </a:solidFill>
              <a:latin typeface="TheSansOffice" panose="020B0503040302020204" pitchFamily="34" charset="0"/>
            </a:endParaRPr>
          </a:p>
          <a:p>
            <a:pPr marL="742950" indent="-742950" algn="l">
              <a:spcAft>
                <a:spcPts val="600"/>
              </a:spcAft>
              <a:buAutoNum type="arabicPeriod"/>
            </a:pPr>
            <a:r>
              <a:rPr kumimoji="0" lang="de-DE" sz="3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eSansOffice" panose="020B0503040302020204" pitchFamily="34" charset="0"/>
                <a:ea typeface="ヒラギノ角ゴ ProN W3" charset="0"/>
                <a:cs typeface="ヒラギノ角ゴ ProN W3" charset="0"/>
                <a:sym typeface="Gill Sans" charset="0"/>
              </a:rPr>
              <a:t>Lesen Sie den Text mehrfach durch.</a:t>
            </a:r>
          </a:p>
          <a:p>
            <a:pPr marL="742950" indent="-742950" algn="l">
              <a:spcAft>
                <a:spcPts val="600"/>
              </a:spcAft>
              <a:buAutoNum type="arabicPeriod"/>
            </a:pPr>
            <a:r>
              <a:rPr lang="de-DE" sz="3600" dirty="0">
                <a:solidFill>
                  <a:schemeClr val="tx1"/>
                </a:solidFill>
                <a:latin typeface="TheSansOffice" panose="020B0503040302020204" pitchFamily="34" charset="0"/>
                <a:ea typeface="ヒラギノ角ゴ ProN W3" charset="0"/>
                <a:cs typeface="ヒラギノ角ゴ ProN W3" charset="0"/>
                <a:sym typeface="Gill Sans" charset="0"/>
              </a:rPr>
              <a:t>Nehmen Sie sich einige Minuten Zeit, den Text in sich wirken zu lassen.</a:t>
            </a:r>
          </a:p>
          <a:p>
            <a:pPr marL="742950" indent="-742950" algn="l">
              <a:spcAft>
                <a:spcPts val="600"/>
              </a:spcAft>
              <a:buAutoNum type="arabicPeriod"/>
            </a:pPr>
            <a:r>
              <a:rPr kumimoji="0" lang="de-DE" sz="3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eSansOffice" panose="020B0503040302020204" pitchFamily="34" charset="0"/>
                <a:ea typeface="ヒラギノ角ゴ ProN W3" charset="0"/>
                <a:cs typeface="ヒラギノ角ゴ ProN W3" charset="0"/>
                <a:sym typeface="Gill Sans" charset="0"/>
              </a:rPr>
              <a:t>Unterstreichen</a:t>
            </a:r>
            <a:r>
              <a:rPr kumimoji="0" lang="de-DE" sz="36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heSansOffice" panose="020B0503040302020204" pitchFamily="34" charset="0"/>
                <a:ea typeface="ヒラギノ角ゴ ProN W3" charset="0"/>
                <a:cs typeface="ヒラギノ角ゴ ProN W3" charset="0"/>
                <a:sym typeface="Gill Sans" charset="0"/>
              </a:rPr>
              <a:t> Sie für Sie wichtige Begriffe oder Gedanken.</a:t>
            </a:r>
          </a:p>
          <a:p>
            <a:pPr marL="742950" indent="-742950" algn="l">
              <a:spcAft>
                <a:spcPts val="600"/>
              </a:spcAft>
              <a:buAutoNum type="arabicPeriod"/>
            </a:pPr>
            <a:r>
              <a:rPr lang="de-DE" sz="3600" baseline="0" dirty="0">
                <a:solidFill>
                  <a:schemeClr val="tx1"/>
                </a:solidFill>
                <a:latin typeface="TheSansOffice" panose="020B0503040302020204" pitchFamily="34" charset="0"/>
                <a:ea typeface="ヒラギノ角ゴ ProN W3" charset="0"/>
                <a:cs typeface="ヒラギノ角ゴ ProN W3" charset="0"/>
                <a:sym typeface="Gill Sans" charset="0"/>
              </a:rPr>
              <a:t>Stellen Sie sich gegenseitig die unterstrichenen Begriffe oder Gedanken vor.</a:t>
            </a:r>
          </a:p>
          <a:p>
            <a:pPr marL="742950" indent="-742950" algn="l">
              <a:spcAft>
                <a:spcPts val="600"/>
              </a:spcAft>
              <a:buAutoNum type="arabicPeriod"/>
            </a:pPr>
            <a:r>
              <a:rPr kumimoji="0" lang="de-DE" sz="36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heSansOffice" panose="020B0503040302020204" pitchFamily="34" charset="0"/>
                <a:ea typeface="ヒラギノ角ゴ ProN W3" charset="0"/>
                <a:cs typeface="ヒラギノ角ゴ ProN W3" charset="0"/>
                <a:sym typeface="Gill Sans" charset="0"/>
              </a:rPr>
              <a:t>Kommen Sie darüber ins Gespräch.</a:t>
            </a:r>
          </a:p>
          <a:p>
            <a:pPr marL="742950" indent="-742950" algn="l">
              <a:spcAft>
                <a:spcPts val="600"/>
              </a:spcAft>
              <a:buAutoNum type="arabicPeriod"/>
            </a:pPr>
            <a:r>
              <a:rPr lang="de-DE" sz="3600" baseline="0" dirty="0">
                <a:solidFill>
                  <a:schemeClr val="tx1"/>
                </a:solidFill>
                <a:latin typeface="TheSansOffice" panose="020B0503040302020204" pitchFamily="34" charset="0"/>
                <a:ea typeface="ヒラギノ角ゴ ProN W3" charset="0"/>
                <a:cs typeface="ヒラギノ角ゴ ProN W3" charset="0"/>
                <a:sym typeface="Gill Sans" charset="0"/>
              </a:rPr>
              <a:t>Diskutieren Sie</a:t>
            </a:r>
            <a:r>
              <a:rPr lang="de-DE" sz="3600" dirty="0">
                <a:solidFill>
                  <a:schemeClr val="tx1"/>
                </a:solidFill>
                <a:latin typeface="TheSansOffice" panose="020B0503040302020204" pitchFamily="34" charset="0"/>
                <a:ea typeface="ヒラギノ角ゴ ProN W3" charset="0"/>
                <a:cs typeface="ヒラギノ角ゴ ProN W3" charset="0"/>
                <a:sym typeface="Gill Sans" charset="0"/>
              </a:rPr>
              <a:t> Jesu Verständnis von „Einladend sein“</a:t>
            </a:r>
            <a:endParaRPr kumimoji="0" lang="de-DE" sz="3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eSansOffice" panose="020B0503040302020204" pitchFamily="34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04495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2"/>
          <p:cNvSpPr>
            <a:spLocks noGrp="1"/>
          </p:cNvSpPr>
          <p:nvPr>
            <p:ph type="title"/>
          </p:nvPr>
        </p:nvSpPr>
        <p:spPr>
          <a:xfrm>
            <a:off x="0" y="0"/>
            <a:ext cx="9815513" cy="828675"/>
          </a:xfrm>
        </p:spPr>
        <p:txBody>
          <a:bodyPr/>
          <a:lstStyle/>
          <a:p>
            <a:r>
              <a:rPr lang="en-US" sz="3200" dirty="0" err="1">
                <a:solidFill>
                  <a:srgbClr val="141313"/>
                </a:solidFill>
                <a:latin typeface="TheSansOffice" charset="0"/>
                <a:ea typeface="TheSans SemiLight Plain" charset="0"/>
                <a:cs typeface="TheSans SemiLight Plain" charset="0"/>
                <a:sym typeface="TheSans SemiLight Plain" charset="0"/>
              </a:rPr>
              <a:t>Gottesdienst</a:t>
            </a:r>
            <a:r>
              <a:rPr lang="en-US" sz="3200" dirty="0">
                <a:solidFill>
                  <a:srgbClr val="141313"/>
                </a:solidFill>
                <a:latin typeface="TheSansOffice" charset="0"/>
                <a:ea typeface="TheSans SemiLight Plain" charset="0"/>
                <a:cs typeface="TheSans SemiLight Plain" charset="0"/>
                <a:sym typeface="TheSans SemiLight Plain" charset="0"/>
              </a:rPr>
              <a:t> </a:t>
            </a:r>
            <a:r>
              <a:rPr lang="en-US" sz="3200" dirty="0" err="1">
                <a:solidFill>
                  <a:srgbClr val="141313"/>
                </a:solidFill>
                <a:latin typeface="TheSansOffice" charset="0"/>
                <a:ea typeface="TheSans SemiLight Plain" charset="0"/>
                <a:cs typeface="TheSans SemiLight Plain" charset="0"/>
                <a:sym typeface="TheSans SemiLight Plain" charset="0"/>
              </a:rPr>
              <a:t>erleben</a:t>
            </a:r>
            <a:r>
              <a:rPr lang="en-US" sz="3200" dirty="0">
                <a:solidFill>
                  <a:srgbClr val="141313"/>
                </a:solidFill>
                <a:latin typeface="TheSansOffice" charset="0"/>
                <a:ea typeface="TheSans SemiLight Plain" charset="0"/>
                <a:cs typeface="TheSans SemiLight Plain" charset="0"/>
                <a:sym typeface="TheSans SemiLight Plain" charset="0"/>
              </a:rPr>
              <a:t> – </a:t>
            </a:r>
            <a:r>
              <a:rPr lang="en-US" sz="3200" dirty="0" err="1">
                <a:solidFill>
                  <a:srgbClr val="141313"/>
                </a:solidFill>
                <a:latin typeface="TheSansOffice" charset="0"/>
                <a:ea typeface="TheSans SemiLight Plain" charset="0"/>
                <a:cs typeface="TheSans SemiLight Plain" charset="0"/>
                <a:sym typeface="TheSans SemiLight Plain" charset="0"/>
              </a:rPr>
              <a:t>Einladend</a:t>
            </a:r>
            <a:r>
              <a:rPr lang="en-US" sz="3200" dirty="0">
                <a:solidFill>
                  <a:srgbClr val="141313"/>
                </a:solidFill>
                <a:latin typeface="TheSansOffice" charset="0"/>
                <a:ea typeface="TheSans SemiLight Plain" charset="0"/>
                <a:cs typeface="TheSans SemiLight Plain" charset="0"/>
                <a:sym typeface="TheSans SemiLight Plain" charset="0"/>
              </a:rPr>
              <a:t> sein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792" y="904528"/>
            <a:ext cx="1993504" cy="557546"/>
          </a:xfrm>
          <a:prstGeom prst="rect">
            <a:avLst/>
          </a:prstGeom>
        </p:spPr>
      </p:pic>
      <p:sp>
        <p:nvSpPr>
          <p:cNvPr id="5" name="Abgerundetes Rechteck 4"/>
          <p:cNvSpPr/>
          <p:nvPr/>
        </p:nvSpPr>
        <p:spPr bwMode="auto">
          <a:xfrm>
            <a:off x="165696" y="1516831"/>
            <a:ext cx="12673408" cy="740809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de-DE" sz="3600" b="1" dirty="0">
              <a:solidFill>
                <a:schemeClr val="tx1"/>
              </a:solidFill>
              <a:latin typeface="TheSansOffice" panose="020B0503040302020204" pitchFamily="34" charset="0"/>
            </a:endParaRPr>
          </a:p>
          <a:p>
            <a:pPr algn="l"/>
            <a:endParaRPr lang="de-DE" sz="3600" b="1" dirty="0">
              <a:solidFill>
                <a:schemeClr val="tx1"/>
              </a:solidFill>
              <a:latin typeface="TheSansOffice" panose="020B0503040302020204" pitchFamily="34" charset="0"/>
            </a:endParaRPr>
          </a:p>
          <a:p>
            <a:pPr algn="l"/>
            <a:r>
              <a:rPr lang="de-DE" sz="3600" b="1" dirty="0">
                <a:solidFill>
                  <a:schemeClr val="tx1"/>
                </a:solidFill>
                <a:latin typeface="TheSansOffice" panose="020B0503040302020204" pitchFamily="34" charset="0"/>
              </a:rPr>
              <a:t>Gruppenarbeit:</a:t>
            </a:r>
          </a:p>
          <a:p>
            <a:pPr algn="l"/>
            <a:endParaRPr lang="de-DE" sz="3600" dirty="0">
              <a:solidFill>
                <a:schemeClr val="tx1"/>
              </a:solidFill>
              <a:latin typeface="TheSansOffice" panose="020B0503040302020204" pitchFamily="34" charset="0"/>
            </a:endParaRPr>
          </a:p>
          <a:p>
            <a:pPr algn="l"/>
            <a:r>
              <a:rPr lang="de-DE" sz="3600" dirty="0">
                <a:solidFill>
                  <a:schemeClr val="tx1"/>
                </a:solidFill>
                <a:latin typeface="TheSansOffice" panose="020B0503040302020204" pitchFamily="34" charset="0"/>
              </a:rPr>
              <a:t>Was hält Menschen in </a:t>
            </a:r>
          </a:p>
          <a:p>
            <a:pPr algn="l"/>
            <a:r>
              <a:rPr lang="de-DE" sz="3600" dirty="0">
                <a:solidFill>
                  <a:schemeClr val="tx1"/>
                </a:solidFill>
                <a:latin typeface="TheSansOffice" panose="020B0503040302020204" pitchFamily="34" charset="0"/>
              </a:rPr>
              <a:t>Ihrer Gemeinde davon ab, </a:t>
            </a:r>
          </a:p>
          <a:p>
            <a:pPr algn="l"/>
            <a:r>
              <a:rPr lang="de-DE" sz="3600" dirty="0">
                <a:solidFill>
                  <a:schemeClr val="tx1"/>
                </a:solidFill>
                <a:latin typeface="TheSansOffice" panose="020B0503040302020204" pitchFamily="34" charset="0"/>
              </a:rPr>
              <a:t>andere zum Gottesdienst </a:t>
            </a:r>
          </a:p>
          <a:p>
            <a:pPr algn="l"/>
            <a:r>
              <a:rPr lang="de-DE" sz="3600" dirty="0">
                <a:solidFill>
                  <a:schemeClr val="tx1"/>
                </a:solidFill>
                <a:latin typeface="TheSansOffice" panose="020B0503040302020204" pitchFamily="34" charset="0"/>
              </a:rPr>
              <a:t>einzuladen?</a:t>
            </a:r>
            <a:endParaRPr kumimoji="0" lang="de-DE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eSansOffice" panose="020B0503040302020204" pitchFamily="34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7" t="37806" r="22434" b="10778"/>
          <a:stretch/>
        </p:blipFill>
        <p:spPr>
          <a:xfrm>
            <a:off x="7366496" y="2356520"/>
            <a:ext cx="424847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4531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2"/>
          <p:cNvSpPr>
            <a:spLocks noGrp="1"/>
          </p:cNvSpPr>
          <p:nvPr>
            <p:ph type="title"/>
          </p:nvPr>
        </p:nvSpPr>
        <p:spPr>
          <a:xfrm>
            <a:off x="0" y="0"/>
            <a:ext cx="9815513" cy="828675"/>
          </a:xfrm>
        </p:spPr>
        <p:txBody>
          <a:bodyPr/>
          <a:lstStyle/>
          <a:p>
            <a:r>
              <a:rPr lang="en-US" sz="3200" dirty="0" err="1">
                <a:solidFill>
                  <a:srgbClr val="141313"/>
                </a:solidFill>
                <a:latin typeface="TheSansOffice" charset="0"/>
                <a:ea typeface="TheSans SemiLight Plain" charset="0"/>
                <a:cs typeface="TheSans SemiLight Plain" charset="0"/>
                <a:sym typeface="TheSans SemiLight Plain" charset="0"/>
              </a:rPr>
              <a:t>Gottesdienst</a:t>
            </a:r>
            <a:r>
              <a:rPr lang="en-US" sz="3200" dirty="0">
                <a:solidFill>
                  <a:srgbClr val="141313"/>
                </a:solidFill>
                <a:latin typeface="TheSansOffice" charset="0"/>
                <a:ea typeface="TheSans SemiLight Plain" charset="0"/>
                <a:cs typeface="TheSans SemiLight Plain" charset="0"/>
                <a:sym typeface="TheSans SemiLight Plain" charset="0"/>
              </a:rPr>
              <a:t> </a:t>
            </a:r>
            <a:r>
              <a:rPr lang="en-US" sz="3200" dirty="0" err="1">
                <a:solidFill>
                  <a:srgbClr val="141313"/>
                </a:solidFill>
                <a:latin typeface="TheSansOffice" charset="0"/>
                <a:ea typeface="TheSans SemiLight Plain" charset="0"/>
                <a:cs typeface="TheSans SemiLight Plain" charset="0"/>
                <a:sym typeface="TheSans SemiLight Plain" charset="0"/>
              </a:rPr>
              <a:t>erleben</a:t>
            </a:r>
            <a:r>
              <a:rPr lang="en-US" sz="3200" dirty="0">
                <a:solidFill>
                  <a:srgbClr val="141313"/>
                </a:solidFill>
                <a:latin typeface="TheSansOffice" charset="0"/>
                <a:ea typeface="TheSans SemiLight Plain" charset="0"/>
                <a:cs typeface="TheSans SemiLight Plain" charset="0"/>
                <a:sym typeface="TheSans SemiLight Plain" charset="0"/>
              </a:rPr>
              <a:t> – </a:t>
            </a:r>
            <a:r>
              <a:rPr lang="en-US" sz="3200" dirty="0" err="1">
                <a:solidFill>
                  <a:srgbClr val="141313"/>
                </a:solidFill>
                <a:latin typeface="TheSansOffice" charset="0"/>
                <a:ea typeface="TheSans SemiLight Plain" charset="0"/>
                <a:cs typeface="TheSans SemiLight Plain" charset="0"/>
                <a:sym typeface="TheSans SemiLight Plain" charset="0"/>
              </a:rPr>
              <a:t>Einladend</a:t>
            </a:r>
            <a:r>
              <a:rPr lang="en-US" sz="3200" dirty="0">
                <a:solidFill>
                  <a:srgbClr val="141313"/>
                </a:solidFill>
                <a:latin typeface="TheSansOffice" charset="0"/>
                <a:ea typeface="TheSans SemiLight Plain" charset="0"/>
                <a:cs typeface="TheSans SemiLight Plain" charset="0"/>
                <a:sym typeface="TheSans SemiLight Plain" charset="0"/>
              </a:rPr>
              <a:t> sein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792" y="904528"/>
            <a:ext cx="1993504" cy="557546"/>
          </a:xfrm>
          <a:prstGeom prst="rect">
            <a:avLst/>
          </a:prstGeom>
        </p:spPr>
      </p:pic>
      <p:sp>
        <p:nvSpPr>
          <p:cNvPr id="5" name="Abgerundetes Rechteck 4"/>
          <p:cNvSpPr/>
          <p:nvPr/>
        </p:nvSpPr>
        <p:spPr bwMode="auto">
          <a:xfrm>
            <a:off x="165696" y="1516831"/>
            <a:ext cx="12673408" cy="740809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DE" sz="3600" b="1" dirty="0">
                <a:solidFill>
                  <a:schemeClr val="tx1"/>
                </a:solidFill>
                <a:latin typeface="TheSansOffice" panose="020B0503040302020204" pitchFamily="34" charset="0"/>
              </a:rPr>
              <a:t>Gruppenarbeit:</a:t>
            </a:r>
          </a:p>
          <a:p>
            <a:pPr algn="l"/>
            <a:r>
              <a:rPr lang="de-DE" sz="3600" dirty="0">
                <a:solidFill>
                  <a:schemeClr val="tx1"/>
                </a:solidFill>
                <a:latin typeface="TheSansOffice" panose="020B0503040302020204" pitchFamily="34" charset="0"/>
              </a:rPr>
              <a:t>Was tun, damit sich was ändert?</a:t>
            </a:r>
          </a:p>
          <a:p>
            <a:pPr algn="l"/>
            <a:endParaRPr kumimoji="0" lang="de-DE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eSansOffice" panose="020B0503040302020204" pitchFamily="34" charset="0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algn="l"/>
            <a:endParaRPr lang="de-DE" sz="3600" dirty="0">
              <a:solidFill>
                <a:schemeClr val="tx1"/>
              </a:solidFill>
              <a:latin typeface="TheSansOffice" panose="020B0503040302020204" pitchFamily="34" charset="0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algn="l"/>
            <a:endParaRPr kumimoji="0" lang="de-DE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eSansOffice" panose="020B0503040302020204" pitchFamily="34" charset="0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algn="l"/>
            <a:endParaRPr lang="de-DE" sz="3600" dirty="0">
              <a:solidFill>
                <a:schemeClr val="tx1"/>
              </a:solidFill>
              <a:latin typeface="TheSansOffice" panose="020B0503040302020204" pitchFamily="34" charset="0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algn="l"/>
            <a:endParaRPr kumimoji="0" lang="de-DE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eSansOffice" panose="020B0503040302020204" pitchFamily="34" charset="0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tx1"/>
                </a:solidFill>
                <a:latin typeface="TheSansOffice" panose="020B0503040302020204" pitchFamily="34" charset="0"/>
                <a:ea typeface="ヒラギノ角ゴ ProN W3" charset="0"/>
                <a:cs typeface="ヒラギノ角ゴ ProN W3" charset="0"/>
                <a:sym typeface="Gill Sans" charset="0"/>
              </a:rPr>
              <a:t>Was kann initiiert werden?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tx1"/>
                </a:solidFill>
                <a:latin typeface="TheSansOffice" panose="020B0503040302020204" pitchFamily="34" charset="0"/>
                <a:ea typeface="ヒラギノ角ゴ ProN W3" charset="0"/>
                <a:cs typeface="ヒラギノ角ゴ ProN W3" charset="0"/>
                <a:sym typeface="Gill Sans" charset="0"/>
              </a:rPr>
              <a:t>Was kann entwickelt werden?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kumimoji="0" lang="de-DE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eSansOffice" panose="020B0503040302020204" pitchFamily="34" charset="0"/>
                <a:ea typeface="ヒラギノ角ゴ ProN W3" charset="0"/>
                <a:cs typeface="ヒラギノ角ゴ ProN W3" charset="0"/>
                <a:sym typeface="Gill Sans" charset="0"/>
              </a:rPr>
              <a:t>Wie</a:t>
            </a:r>
            <a:r>
              <a:rPr kumimoji="0" lang="de-DE" sz="3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heSansOffice" panose="020B0503040302020204" pitchFamily="34" charset="0"/>
                <a:ea typeface="ヒラギノ角ゴ ProN W3" charset="0"/>
                <a:cs typeface="ヒラギノ角ゴ ProN W3" charset="0"/>
                <a:sym typeface="Gill Sans" charset="0"/>
              </a:rPr>
              <a:t> können erste Schritte aussehen?</a:t>
            </a:r>
            <a:endParaRPr kumimoji="0" lang="de-DE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eSansOffice" panose="020B0503040302020204" pitchFamily="34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0" t="9073" r="17206"/>
          <a:stretch/>
        </p:blipFill>
        <p:spPr>
          <a:xfrm>
            <a:off x="8158584" y="2179946"/>
            <a:ext cx="4392488" cy="432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1509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/>
          </p:cNvSpPr>
          <p:nvPr/>
        </p:nvSpPr>
        <p:spPr bwMode="auto">
          <a:xfrm>
            <a:off x="-63500" y="-38100"/>
            <a:ext cx="13068300" cy="62484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8738" y="5626100"/>
            <a:ext cx="13190538" cy="430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077" name="Rectangle 4"/>
          <p:cNvSpPr>
            <a:spLocks/>
          </p:cNvSpPr>
          <p:nvPr/>
        </p:nvSpPr>
        <p:spPr bwMode="auto">
          <a:xfrm>
            <a:off x="690563" y="2139950"/>
            <a:ext cx="11684000" cy="152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endParaRPr lang="en-US" sz="5600" dirty="0">
              <a:solidFill>
                <a:srgbClr val="FFFFFF"/>
              </a:solidFill>
              <a:latin typeface="TheSansOffice" pitchFamily="34" charset="0"/>
              <a:sym typeface="TheSans Bold Plain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840" y="412304"/>
            <a:ext cx="10058400" cy="2813146"/>
          </a:xfrm>
          <a:prstGeom prst="rect">
            <a:avLst/>
          </a:prstGeom>
        </p:spPr>
      </p:pic>
      <p:sp>
        <p:nvSpPr>
          <p:cNvPr id="7" name="Rectangle 2"/>
          <p:cNvSpPr>
            <a:spLocks/>
          </p:cNvSpPr>
          <p:nvPr/>
        </p:nvSpPr>
        <p:spPr bwMode="auto">
          <a:xfrm>
            <a:off x="1689100" y="4171725"/>
            <a:ext cx="11315700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40" bIns="0" anchor="ctr">
            <a:prstTxWarp prst="textNoShape">
              <a:avLst/>
            </a:prstTxWarp>
          </a:bodyPr>
          <a:lstStyle/>
          <a:p>
            <a:pPr marL="39688"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4400" b="1" dirty="0">
                <a:solidFill>
                  <a:srgbClr val="141313"/>
                </a:solidFill>
                <a:latin typeface="TheSansOffice" charset="0"/>
                <a:ea typeface="TheSans SemiLight Plain" charset="0"/>
                <a:cs typeface="TheSans SemiLight Plain" charset="0"/>
                <a:sym typeface="TheSans SemiLight Plain" charset="0"/>
              </a:rPr>
              <a:t>Workshop “</a:t>
            </a:r>
            <a:r>
              <a:rPr lang="en-US" sz="4400" b="1" dirty="0" err="1">
                <a:solidFill>
                  <a:srgbClr val="141313"/>
                </a:solidFill>
                <a:latin typeface="TheSansOffice" charset="0"/>
                <a:ea typeface="TheSans SemiLight Plain" charset="0"/>
                <a:cs typeface="TheSans SemiLight Plain" charset="0"/>
                <a:sym typeface="TheSans SemiLight Plain" charset="0"/>
              </a:rPr>
              <a:t>Einladend</a:t>
            </a:r>
            <a:r>
              <a:rPr lang="en-US" sz="4400" b="1" dirty="0">
                <a:solidFill>
                  <a:srgbClr val="141313"/>
                </a:solidFill>
                <a:latin typeface="TheSansOffice" charset="0"/>
                <a:ea typeface="TheSans SemiLight Plain" charset="0"/>
                <a:cs typeface="TheSans SemiLight Plain" charset="0"/>
                <a:sym typeface="TheSans SemiLight Plain" charset="0"/>
              </a:rPr>
              <a:t> sein”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/>
        </p:nvSpPr>
        <p:spPr bwMode="auto">
          <a:xfrm>
            <a:off x="165696" y="1516831"/>
            <a:ext cx="12673408" cy="740809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098" name="Titel 2"/>
          <p:cNvSpPr>
            <a:spLocks noGrp="1"/>
          </p:cNvSpPr>
          <p:nvPr>
            <p:ph type="title"/>
          </p:nvPr>
        </p:nvSpPr>
        <p:spPr>
          <a:xfrm>
            <a:off x="0" y="0"/>
            <a:ext cx="9815513" cy="828675"/>
          </a:xfrm>
        </p:spPr>
        <p:txBody>
          <a:bodyPr/>
          <a:lstStyle/>
          <a:p>
            <a:r>
              <a:rPr lang="en-US" sz="3200" dirty="0">
                <a:solidFill>
                  <a:srgbClr val="141313"/>
                </a:solidFill>
                <a:latin typeface="TheSansOffice" charset="0"/>
                <a:ea typeface="TheSans SemiLight Plain" charset="0"/>
                <a:cs typeface="TheSans SemiLight Plain" charset="0"/>
                <a:sym typeface="TheSans SemiLight Plain" charset="0"/>
              </a:rPr>
              <a:t>Der Back to church Sunday in </a:t>
            </a:r>
            <a:r>
              <a:rPr lang="en-US" sz="3200" dirty="0" err="1">
                <a:solidFill>
                  <a:srgbClr val="141313"/>
                </a:solidFill>
                <a:latin typeface="TheSansOffice" charset="0"/>
                <a:ea typeface="TheSans SemiLight Plain" charset="0"/>
                <a:cs typeface="TheSans SemiLight Plain" charset="0"/>
                <a:sym typeface="TheSans SemiLight Plain" charset="0"/>
              </a:rPr>
              <a:t>Großbritannien</a:t>
            </a:r>
            <a:endParaRPr lang="de-DE" dirty="0"/>
          </a:p>
        </p:txBody>
      </p:sp>
      <p:sp>
        <p:nvSpPr>
          <p:cNvPr id="3" name="Rectangle 1"/>
          <p:cNvSpPr>
            <a:spLocks/>
          </p:cNvSpPr>
          <p:nvPr/>
        </p:nvSpPr>
        <p:spPr bwMode="auto">
          <a:xfrm>
            <a:off x="1111028" y="8275810"/>
            <a:ext cx="11089232" cy="5878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/>
            <a:r>
              <a:rPr lang="en-US" sz="3600" dirty="0">
                <a:solidFill>
                  <a:srgbClr val="4A77AD"/>
                </a:solidFill>
                <a:latin typeface="TheSansOffice" charset="0"/>
                <a:ea typeface="TheSans Bold Plain" charset="0"/>
                <a:cs typeface="TheSans Bold Plain" charset="0"/>
                <a:sym typeface="TheSans Bold Plain" charset="0"/>
              </a:rPr>
              <a:t>Inviting someone you know to something you love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497210" y="1971344"/>
            <a:ext cx="11703050" cy="70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  <a:sym typeface="Gill San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itchFamily="34" charset="0"/>
                <a:ea typeface="ヒラギノ角ゴ ProN W3" charset="0"/>
                <a:cs typeface="Calibri" pitchFamily="34" charset="0"/>
                <a:sym typeface="Gill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itchFamily="34" charset="0"/>
                <a:ea typeface="ヒラギノ角ゴ ProN W3" charset="0"/>
                <a:cs typeface="Calibri" pitchFamily="34" charset="0"/>
                <a:sym typeface="Gill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itchFamily="34" charset="0"/>
                <a:ea typeface="ヒラギノ角ゴ ProN W3" charset="0"/>
                <a:cs typeface="Calibri" pitchFamily="34" charset="0"/>
                <a:sym typeface="Gill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itchFamily="34" charset="0"/>
                <a:ea typeface="ヒラギノ角ゴ ProN W3" charset="0"/>
                <a:cs typeface="Calibri" pitchFamily="34" charset="0"/>
                <a:sym typeface="Gill San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de-DE" sz="3200" b="1" kern="0" dirty="0">
                <a:latin typeface="TheSansOffice" panose="020B0503040302020204" pitchFamily="34" charset="0"/>
              </a:rPr>
              <a:t>Gemeinsam beworbener Gottesdienst im September</a:t>
            </a:r>
            <a:br>
              <a:rPr lang="de-DE" sz="3200" b="1" kern="0" dirty="0">
                <a:latin typeface="TheSansOffice" panose="020B0503040302020204" pitchFamily="34" charset="0"/>
              </a:rPr>
            </a:br>
            <a:endParaRPr lang="de-DE" sz="3200" b="1" kern="0" dirty="0">
              <a:latin typeface="TheSansOffice" panose="020B0503040302020204" pitchFamily="34" charset="0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1680" y="2680584"/>
            <a:ext cx="12983120" cy="5580592"/>
          </a:xfrm>
          <a:prstGeom prst="rect">
            <a:avLst/>
          </a:prstGeom>
        </p:spPr>
        <p:txBody>
          <a:bodyPr/>
          <a:lstStyle>
            <a:lvl1pPr marL="889000" indent="-571500" algn="l" rtl="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  <a:sym typeface="Gill Sans"/>
              </a:defRPr>
            </a:lvl1pPr>
            <a:lvl2pPr marL="1333500" indent="-571500" algn="l" rtl="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  <a:sym typeface="Gill Sans"/>
              </a:defRPr>
            </a:lvl2pPr>
            <a:lvl3pPr marL="1778000" indent="-571500" algn="l" rtl="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  <a:sym typeface="Gill Sans"/>
              </a:defRPr>
            </a:lvl3pPr>
            <a:lvl4pPr marL="2222500" indent="-571500" algn="l" rtl="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  <a:sym typeface="Gill Sans"/>
              </a:defRPr>
            </a:lvl4pPr>
            <a:lvl5pPr marL="2667000" indent="-571500" algn="l" rtl="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  <a:sym typeface="Gill Sans"/>
              </a:defRPr>
            </a:lvl5pPr>
            <a:lvl6pPr marL="31242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814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40386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958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r>
              <a:rPr lang="de-DE" sz="3200" kern="0" dirty="0">
                <a:latin typeface="TheSansOffice" panose="020B0503040302020204" pitchFamily="34" charset="0"/>
              </a:rPr>
              <a:t>Beginn 2002 in Manchester. In wenigen Jahren von einem Bistum auf fast alle übergesprungen: Gemeinsamer Termin, Motivation zum Einladen, schöne Gestaltung, Gastfreundschaft, neue Kontakte ...</a:t>
            </a:r>
          </a:p>
          <a:p>
            <a:r>
              <a:rPr lang="de-DE" sz="3200" kern="0" dirty="0">
                <a:latin typeface="TheSansOffice" panose="020B0503040302020204" pitchFamily="34" charset="0"/>
              </a:rPr>
              <a:t>Kernidee: Gottesdienst-Teilnehmer laden andere zum Gottesdienst ein, weil sie ihnen diese schöne Erfahrung gönnen</a:t>
            </a:r>
          </a:p>
          <a:p>
            <a:r>
              <a:rPr lang="de-DE" sz="3200" kern="0" dirty="0">
                <a:latin typeface="TheSansOffice" panose="020B0503040302020204" pitchFamily="34" charset="0"/>
              </a:rPr>
              <a:t>Teilnahme steigt deutlich: 2011 ca. 77.000 Menschen zusätzlich in Gottesdiensten</a:t>
            </a:r>
          </a:p>
          <a:p>
            <a:r>
              <a:rPr lang="de-DE" sz="3200" kern="0" dirty="0">
                <a:latin typeface="TheSansOffice" panose="020B0503040302020204" pitchFamily="34" charset="0"/>
              </a:rPr>
              <a:t>Nach zehn Jahren (2014): Ausweitung auf jährlich fünf Zeiträume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792" y="904528"/>
            <a:ext cx="1993504" cy="55754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/>
          <p:cNvSpPr/>
          <p:nvPr/>
        </p:nvSpPr>
        <p:spPr bwMode="auto">
          <a:xfrm>
            <a:off x="165696" y="1516831"/>
            <a:ext cx="12673408" cy="740809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098" name="Titel 2"/>
          <p:cNvSpPr>
            <a:spLocks noGrp="1"/>
          </p:cNvSpPr>
          <p:nvPr>
            <p:ph type="title"/>
          </p:nvPr>
        </p:nvSpPr>
        <p:spPr>
          <a:xfrm>
            <a:off x="0" y="0"/>
            <a:ext cx="9815513" cy="828675"/>
          </a:xfrm>
        </p:spPr>
        <p:txBody>
          <a:bodyPr/>
          <a:lstStyle/>
          <a:p>
            <a:r>
              <a:rPr lang="en-US" sz="3200" dirty="0" err="1">
                <a:solidFill>
                  <a:srgbClr val="141313"/>
                </a:solidFill>
                <a:latin typeface="TheSansOffice" charset="0"/>
                <a:ea typeface="TheSans SemiLight Plain" charset="0"/>
                <a:cs typeface="TheSans SemiLight Plain" charset="0"/>
                <a:sym typeface="TheSans SemiLight Plain" charset="0"/>
              </a:rPr>
              <a:t>Gottesdienst</a:t>
            </a:r>
            <a:r>
              <a:rPr lang="en-US" sz="3200" dirty="0">
                <a:solidFill>
                  <a:srgbClr val="141313"/>
                </a:solidFill>
                <a:latin typeface="TheSansOffice" charset="0"/>
                <a:ea typeface="TheSans SemiLight Plain" charset="0"/>
                <a:cs typeface="TheSans SemiLight Plain" charset="0"/>
                <a:sym typeface="TheSans SemiLight Plain" charset="0"/>
              </a:rPr>
              <a:t> </a:t>
            </a:r>
            <a:r>
              <a:rPr lang="en-US" sz="3200" dirty="0" err="1">
                <a:solidFill>
                  <a:srgbClr val="141313"/>
                </a:solidFill>
                <a:latin typeface="TheSansOffice" charset="0"/>
                <a:ea typeface="TheSans SemiLight Plain" charset="0"/>
                <a:cs typeface="TheSans SemiLight Plain" charset="0"/>
                <a:sym typeface="TheSans SemiLight Plain" charset="0"/>
              </a:rPr>
              <a:t>erleben</a:t>
            </a:r>
            <a:r>
              <a:rPr lang="en-US" sz="3200" dirty="0">
                <a:solidFill>
                  <a:srgbClr val="141313"/>
                </a:solidFill>
                <a:latin typeface="TheSansOffice" charset="0"/>
                <a:ea typeface="TheSans SemiLight Plain" charset="0"/>
                <a:cs typeface="TheSans SemiLight Plain" charset="0"/>
                <a:sym typeface="TheSans SemiLight Plain" charset="0"/>
              </a:rPr>
              <a:t> in Deutschland</a:t>
            </a:r>
            <a:endParaRPr 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9940" y="2489200"/>
            <a:ext cx="12983120" cy="6435725"/>
          </a:xfrm>
          <a:prstGeom prst="rect">
            <a:avLst/>
          </a:prstGeom>
        </p:spPr>
        <p:txBody>
          <a:bodyPr/>
          <a:lstStyle>
            <a:lvl1pPr marL="889000" indent="-571500" algn="l" rtl="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  <a:sym typeface="Gill Sans"/>
              </a:defRPr>
            </a:lvl1pPr>
            <a:lvl2pPr marL="1333500" indent="-571500" algn="l" rtl="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  <a:sym typeface="Gill Sans"/>
              </a:defRPr>
            </a:lvl2pPr>
            <a:lvl3pPr marL="1778000" indent="-571500" algn="l" rtl="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  <a:sym typeface="Gill Sans"/>
              </a:defRPr>
            </a:lvl3pPr>
            <a:lvl4pPr marL="2222500" indent="-571500" algn="l" rtl="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  <a:sym typeface="Gill Sans"/>
              </a:defRPr>
            </a:lvl4pPr>
            <a:lvl5pPr marL="2667000" indent="-571500" algn="l" rtl="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  <a:sym typeface="Gill Sans"/>
              </a:defRPr>
            </a:lvl5pPr>
            <a:lvl6pPr marL="31242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814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40386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958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r>
              <a:rPr lang="de-DE" sz="3200" dirty="0">
                <a:latin typeface="TheSansOffice" panose="020B0503040302020204" pitchFamily="34" charset="0"/>
              </a:rPr>
              <a:t>Es ist ein Projekt aus Gemeinden für Gemeinden: Wertschätzung des Bestehenden + Entlastung</a:t>
            </a:r>
          </a:p>
          <a:p>
            <a:r>
              <a:rPr lang="de-DE" sz="3200" dirty="0">
                <a:latin typeface="TheSansOffice" panose="020B0503040302020204" pitchFamily="34" charset="0"/>
              </a:rPr>
              <a:t>Mögliche missionarische Breiten- und Tiefenwirkung mit Gottesdienst als zentralem Angebot des christlichen Glaubens. </a:t>
            </a:r>
          </a:p>
          <a:p>
            <a:r>
              <a:rPr lang="de-DE" sz="3200" dirty="0">
                <a:latin typeface="TheSansOffice" panose="020B0503040302020204" pitchFamily="34" charset="0"/>
              </a:rPr>
              <a:t>Verknüpfung von Neugier auf Liturgie, Musik, Verkündigung und Begegnung mit der Glaubwürdigkeit persönlicher Beziehungen.</a:t>
            </a:r>
          </a:p>
          <a:p>
            <a:r>
              <a:rPr lang="de-DE" sz="3200" dirty="0">
                <a:latin typeface="TheSansOffice" panose="020B0503040302020204" pitchFamily="34" charset="0"/>
              </a:rPr>
              <a:t>Wechselseitige Entlastung der Region in Vorbereitung, Bewerbung, Auswertung.</a:t>
            </a:r>
          </a:p>
          <a:p>
            <a:r>
              <a:rPr lang="de-DE" sz="3200" dirty="0">
                <a:latin typeface="TheSansOffice" panose="020B0503040302020204" pitchFamily="34" charset="0"/>
              </a:rPr>
              <a:t>Eine Marke, verschiedene Titel und Zeiten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792" y="904528"/>
            <a:ext cx="1993504" cy="55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2255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 bwMode="auto">
          <a:xfrm>
            <a:off x="165696" y="1516831"/>
            <a:ext cx="12673408" cy="740809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098" name="Titel 2"/>
          <p:cNvSpPr>
            <a:spLocks noGrp="1"/>
          </p:cNvSpPr>
          <p:nvPr>
            <p:ph type="title"/>
          </p:nvPr>
        </p:nvSpPr>
        <p:spPr>
          <a:xfrm>
            <a:off x="0" y="0"/>
            <a:ext cx="9815513" cy="828675"/>
          </a:xfrm>
        </p:spPr>
        <p:txBody>
          <a:bodyPr/>
          <a:lstStyle/>
          <a:p>
            <a:r>
              <a:rPr lang="en-US" sz="3200" dirty="0" err="1">
                <a:solidFill>
                  <a:srgbClr val="141313"/>
                </a:solidFill>
                <a:latin typeface="TheSansOffice" charset="0"/>
                <a:ea typeface="TheSans SemiLight Plain" charset="0"/>
                <a:cs typeface="TheSans SemiLight Plain" charset="0"/>
                <a:sym typeface="TheSans SemiLight Plain" charset="0"/>
              </a:rPr>
              <a:t>Gottesdienst</a:t>
            </a:r>
            <a:r>
              <a:rPr lang="en-US" sz="3200" dirty="0">
                <a:solidFill>
                  <a:srgbClr val="141313"/>
                </a:solidFill>
                <a:latin typeface="TheSansOffice" charset="0"/>
                <a:ea typeface="TheSans SemiLight Plain" charset="0"/>
                <a:cs typeface="TheSans SemiLight Plain" charset="0"/>
                <a:sym typeface="TheSans SemiLight Plain" charset="0"/>
              </a:rPr>
              <a:t> </a:t>
            </a:r>
            <a:r>
              <a:rPr lang="en-US" sz="3200" dirty="0" err="1">
                <a:solidFill>
                  <a:srgbClr val="141313"/>
                </a:solidFill>
                <a:latin typeface="TheSansOffice" charset="0"/>
                <a:ea typeface="TheSans SemiLight Plain" charset="0"/>
                <a:cs typeface="TheSans SemiLight Plain" charset="0"/>
                <a:sym typeface="TheSans SemiLight Plain" charset="0"/>
              </a:rPr>
              <a:t>erleben</a:t>
            </a:r>
            <a:r>
              <a:rPr lang="en-US" sz="3200" dirty="0">
                <a:solidFill>
                  <a:srgbClr val="141313"/>
                </a:solidFill>
                <a:latin typeface="TheSansOffice" charset="0"/>
                <a:ea typeface="TheSans SemiLight Plain" charset="0"/>
                <a:cs typeface="TheSans SemiLight Plain" charset="0"/>
                <a:sym typeface="TheSans SemiLight Plain" charset="0"/>
              </a:rPr>
              <a:t> - </a:t>
            </a:r>
            <a:r>
              <a:rPr lang="en-US" sz="3200">
                <a:solidFill>
                  <a:srgbClr val="141313"/>
                </a:solidFill>
                <a:latin typeface="TheSansOffice" charset="0"/>
                <a:ea typeface="TheSans SemiLight Plain" charset="0"/>
                <a:cs typeface="TheSans SemiLight Plain" charset="0"/>
                <a:sym typeface="TheSans SemiLight Plain" charset="0"/>
              </a:rPr>
              <a:t>Pilotregionen</a:t>
            </a:r>
            <a:endParaRPr lang="de-DE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76279" y="1993567"/>
            <a:ext cx="12030777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8575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eSansOffice" panose="020B05030403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Region Iller im Dekanatsbezirk Neu-Ulm (Bayern): Projekt durchgeführt am 17.4.2016, Motto: Back </a:t>
            </a:r>
            <a:r>
              <a:rPr kumimoji="0" lang="de-DE" altLang="de-DE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eSansOffice" panose="020B05030403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kumimoji="0" lang="de-DE" altLang="de-D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eSansOffice" panose="020B05030403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de-DE" altLang="de-DE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eSansOffice" panose="020B05030403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church</a:t>
            </a:r>
            <a:endParaRPr kumimoji="0" lang="de-DE" altLang="de-DE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eSansOffice" panose="020B05030403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eSansOffice" panose="020B05030403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Gemeinde Katharina-von-Bora Coburg (Bayern): Geplanter Termin Sonntag, 18.September, Motto: Back </a:t>
            </a:r>
            <a:r>
              <a:rPr kumimoji="0" lang="de-DE" altLang="de-DE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eSansOffice" panose="020B05030403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kumimoji="0" lang="de-DE" altLang="de-D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eSansOffice" panose="020B05030403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de-DE" altLang="de-DE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eSansOffice" panose="020B05030403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church</a:t>
            </a:r>
            <a:r>
              <a:rPr kumimoji="0" lang="de-DE" altLang="de-D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eSansOffice" panose="020B05030403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de-DE" altLang="de-DE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eSansOffice" panose="020B05030403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eSansOffice" panose="020B05030403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Dekanat Wiesbaden (Hessen-Nassau): Geplanter Termin 9.10.2016, Motto: Spürbar Sonntag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TheSansOffice" panose="020B0503040302020204" pitchFamily="34" charset="0"/>
              </a:rPr>
              <a:t>Dekanatsbezirk Windsbach (Mittelfranken, Bayern): Geplanter Termin Sonntag, 23. Oktober 2016.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TheSansOffice" panose="020B0503040302020204" pitchFamily="34" charset="0"/>
              </a:rPr>
              <a:t>Dekanatsbezirk Schweinfurt (Unterfranken, Bayern): Geplanter Termin ist 2. Advent 2016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TheSansOffice" panose="020B0503040302020204" pitchFamily="34" charset="0"/>
              </a:rPr>
              <a:t>Kirchenkreis Friesland-Wilhelmshaven (Oldenburg): Geplanter Termin 5. Februar 2017. Motto: „Reinschnuppern“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TheSansOffice" panose="020B0503040302020204" pitchFamily="34" charset="0"/>
              </a:rPr>
              <a:t>Dekanat Bergstraße (Hessen-Nassau): Geplanter Termin 26.03.2017. Motto: „Frühlingserwachen“.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TheSansOffice" panose="020B0503040302020204" pitchFamily="34" charset="0"/>
              </a:rPr>
              <a:t>Dekanat Emmendingen (Baden): Geplanter Termin Frühjahr 2018. </a:t>
            </a:r>
            <a:endParaRPr kumimoji="0" lang="de-DE" altLang="de-DE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eSansOffice" panose="020B0503040302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792" y="904528"/>
            <a:ext cx="1993504" cy="55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4321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 bwMode="auto">
          <a:xfrm>
            <a:off x="165696" y="1516831"/>
            <a:ext cx="12673408" cy="740809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Hier kommt der Clip mit M. Harvey hin</a:t>
            </a:r>
          </a:p>
          <a:p>
            <a:endParaRPr lang="de-DE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r>
              <a:rPr lang="de-DE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Bitte einbinden über:</a:t>
            </a:r>
          </a:p>
          <a:p>
            <a:r>
              <a:rPr lang="de-DE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Einfügen -&gt; Video -&gt; Video auf meinem Computer</a:t>
            </a:r>
          </a:p>
          <a:p>
            <a:endParaRPr lang="de-DE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r>
              <a:rPr lang="de-DE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Löschen Sie anschließend den Text in diesem Rahmen.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098" name="Titel 2"/>
          <p:cNvSpPr>
            <a:spLocks noGrp="1"/>
          </p:cNvSpPr>
          <p:nvPr>
            <p:ph type="title"/>
          </p:nvPr>
        </p:nvSpPr>
        <p:spPr>
          <a:xfrm>
            <a:off x="0" y="0"/>
            <a:ext cx="9815513" cy="828675"/>
          </a:xfrm>
        </p:spPr>
        <p:txBody>
          <a:bodyPr/>
          <a:lstStyle/>
          <a:p>
            <a:r>
              <a:rPr lang="en-US" sz="3200" dirty="0" err="1">
                <a:solidFill>
                  <a:srgbClr val="141313"/>
                </a:solidFill>
                <a:latin typeface="TheSansOffice" charset="0"/>
                <a:ea typeface="TheSans SemiLight Plain" charset="0"/>
                <a:cs typeface="TheSans SemiLight Plain" charset="0"/>
                <a:sym typeface="TheSans SemiLight Plain" charset="0"/>
              </a:rPr>
              <a:t>Gottesdienst</a:t>
            </a:r>
            <a:r>
              <a:rPr lang="en-US" sz="3200" dirty="0">
                <a:solidFill>
                  <a:srgbClr val="141313"/>
                </a:solidFill>
                <a:latin typeface="TheSansOffice" charset="0"/>
                <a:ea typeface="TheSans SemiLight Plain" charset="0"/>
                <a:cs typeface="TheSans SemiLight Plain" charset="0"/>
                <a:sym typeface="TheSans SemiLight Plain" charset="0"/>
              </a:rPr>
              <a:t> </a:t>
            </a:r>
            <a:r>
              <a:rPr lang="en-US" sz="3200" dirty="0" err="1">
                <a:solidFill>
                  <a:srgbClr val="141313"/>
                </a:solidFill>
                <a:latin typeface="TheSansOffice" charset="0"/>
                <a:ea typeface="TheSans SemiLight Plain" charset="0"/>
                <a:cs typeface="TheSans SemiLight Plain" charset="0"/>
                <a:sym typeface="TheSans SemiLight Plain" charset="0"/>
              </a:rPr>
              <a:t>erleben</a:t>
            </a:r>
            <a:r>
              <a:rPr lang="en-US" sz="3200" dirty="0">
                <a:solidFill>
                  <a:srgbClr val="141313"/>
                </a:solidFill>
                <a:latin typeface="TheSansOffice" charset="0"/>
                <a:ea typeface="TheSans SemiLight Plain" charset="0"/>
                <a:cs typeface="TheSans SemiLight Plain" charset="0"/>
                <a:sym typeface="TheSans SemiLight Plain" charset="0"/>
              </a:rPr>
              <a:t> – </a:t>
            </a:r>
            <a:r>
              <a:rPr lang="en-US" sz="3200" dirty="0" err="1">
                <a:solidFill>
                  <a:srgbClr val="141313"/>
                </a:solidFill>
                <a:latin typeface="TheSansOffice" charset="0"/>
                <a:ea typeface="TheSans SemiLight Plain" charset="0"/>
                <a:cs typeface="TheSans SemiLight Plain" charset="0"/>
                <a:sym typeface="TheSans SemiLight Plain" charset="0"/>
              </a:rPr>
              <a:t>Einladend</a:t>
            </a:r>
            <a:r>
              <a:rPr lang="en-US" sz="3200" dirty="0">
                <a:solidFill>
                  <a:srgbClr val="141313"/>
                </a:solidFill>
                <a:latin typeface="TheSansOffice" charset="0"/>
                <a:ea typeface="TheSans SemiLight Plain" charset="0"/>
                <a:cs typeface="TheSans SemiLight Plain" charset="0"/>
                <a:sym typeface="TheSans SemiLight Plain" charset="0"/>
              </a:rPr>
              <a:t> sein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792" y="904528"/>
            <a:ext cx="1993504" cy="55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8286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2"/>
          <p:cNvSpPr>
            <a:spLocks noGrp="1"/>
          </p:cNvSpPr>
          <p:nvPr>
            <p:ph type="title"/>
          </p:nvPr>
        </p:nvSpPr>
        <p:spPr>
          <a:xfrm>
            <a:off x="0" y="0"/>
            <a:ext cx="9815513" cy="828675"/>
          </a:xfrm>
        </p:spPr>
        <p:txBody>
          <a:bodyPr/>
          <a:lstStyle/>
          <a:p>
            <a:r>
              <a:rPr lang="en-US" sz="3200" dirty="0" err="1">
                <a:solidFill>
                  <a:srgbClr val="141313"/>
                </a:solidFill>
                <a:latin typeface="TheSansOffice" charset="0"/>
                <a:ea typeface="TheSans SemiLight Plain" charset="0"/>
                <a:cs typeface="TheSans SemiLight Plain" charset="0"/>
                <a:sym typeface="TheSans SemiLight Plain" charset="0"/>
              </a:rPr>
              <a:t>Gottesdienst</a:t>
            </a:r>
            <a:r>
              <a:rPr lang="en-US" sz="3200" dirty="0">
                <a:solidFill>
                  <a:srgbClr val="141313"/>
                </a:solidFill>
                <a:latin typeface="TheSansOffice" charset="0"/>
                <a:ea typeface="TheSans SemiLight Plain" charset="0"/>
                <a:cs typeface="TheSans SemiLight Plain" charset="0"/>
                <a:sym typeface="TheSans SemiLight Plain" charset="0"/>
              </a:rPr>
              <a:t> </a:t>
            </a:r>
            <a:r>
              <a:rPr lang="en-US" sz="3200" dirty="0" err="1">
                <a:solidFill>
                  <a:srgbClr val="141313"/>
                </a:solidFill>
                <a:latin typeface="TheSansOffice" charset="0"/>
                <a:ea typeface="TheSans SemiLight Plain" charset="0"/>
                <a:cs typeface="TheSans SemiLight Plain" charset="0"/>
                <a:sym typeface="TheSans SemiLight Plain" charset="0"/>
              </a:rPr>
              <a:t>erleben</a:t>
            </a:r>
            <a:r>
              <a:rPr lang="en-US" sz="3200" dirty="0">
                <a:solidFill>
                  <a:srgbClr val="141313"/>
                </a:solidFill>
                <a:latin typeface="TheSansOffice" charset="0"/>
                <a:ea typeface="TheSans SemiLight Plain" charset="0"/>
                <a:cs typeface="TheSans SemiLight Plain" charset="0"/>
                <a:sym typeface="TheSans SemiLight Plain" charset="0"/>
              </a:rPr>
              <a:t> – </a:t>
            </a:r>
            <a:r>
              <a:rPr lang="en-US" sz="3200" dirty="0" err="1">
                <a:solidFill>
                  <a:srgbClr val="141313"/>
                </a:solidFill>
                <a:latin typeface="TheSansOffice" charset="0"/>
                <a:ea typeface="TheSans SemiLight Plain" charset="0"/>
                <a:cs typeface="TheSans SemiLight Plain" charset="0"/>
                <a:sym typeface="TheSans SemiLight Plain" charset="0"/>
              </a:rPr>
              <a:t>Einladend</a:t>
            </a:r>
            <a:r>
              <a:rPr lang="en-US" sz="3200" dirty="0">
                <a:solidFill>
                  <a:srgbClr val="141313"/>
                </a:solidFill>
                <a:latin typeface="TheSansOffice" charset="0"/>
                <a:ea typeface="TheSans SemiLight Plain" charset="0"/>
                <a:cs typeface="TheSans SemiLight Plain" charset="0"/>
                <a:sym typeface="TheSans SemiLight Plain" charset="0"/>
              </a:rPr>
              <a:t> sein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792" y="904528"/>
            <a:ext cx="1993504" cy="557546"/>
          </a:xfrm>
          <a:prstGeom prst="rect">
            <a:avLst/>
          </a:prstGeom>
        </p:spPr>
      </p:pic>
      <p:sp>
        <p:nvSpPr>
          <p:cNvPr id="5" name="Abgerundetes Rechteck 4"/>
          <p:cNvSpPr/>
          <p:nvPr/>
        </p:nvSpPr>
        <p:spPr bwMode="auto">
          <a:xfrm>
            <a:off x="165696" y="1516831"/>
            <a:ext cx="6120680" cy="740809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725723" y="2286161"/>
            <a:ext cx="5000625" cy="2909937"/>
            <a:chOff x="813768" y="1462807"/>
            <a:chExt cx="5000625" cy="2909937"/>
          </a:xfrm>
        </p:grpSpPr>
        <p:pic>
          <p:nvPicPr>
            <p:cNvPr id="1028" name="Picture 4" descr="Einladu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96" b="12366"/>
            <a:stretch/>
          </p:blipFill>
          <p:spPr bwMode="auto">
            <a:xfrm>
              <a:off x="813768" y="1924472"/>
              <a:ext cx="5000625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feld 2"/>
            <p:cNvSpPr txBox="1"/>
            <p:nvPr/>
          </p:nvSpPr>
          <p:spPr>
            <a:xfrm>
              <a:off x="813768" y="1462807"/>
              <a:ext cx="38232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>
                  <a:solidFill>
                    <a:srgbClr val="C44A08"/>
                  </a:solidFill>
                  <a:latin typeface="TheSansOffice" panose="020B0503040302020204" pitchFamily="34" charset="0"/>
                </a:rPr>
                <a:t>Du bist herzlich eingeladen</a:t>
              </a:r>
            </a:p>
          </p:txBody>
        </p:sp>
      </p:grpSp>
      <p:sp>
        <p:nvSpPr>
          <p:cNvPr id="11" name="Abgerundetes Rechteck 10"/>
          <p:cNvSpPr/>
          <p:nvPr/>
        </p:nvSpPr>
        <p:spPr bwMode="auto">
          <a:xfrm>
            <a:off x="6646416" y="1492051"/>
            <a:ext cx="6120680" cy="740809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2325" y="2129638"/>
            <a:ext cx="5286375" cy="350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725723" y="996610"/>
            <a:ext cx="24304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TheSansOffice" panose="020B0503040302020204" pitchFamily="34" charset="0"/>
              </a:rPr>
              <a:t>Gruppe 1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725723" y="5688223"/>
            <a:ext cx="47685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200" dirty="0">
                <a:latin typeface="TheSansOffice" panose="020B0503040302020204" pitchFamily="34" charset="0"/>
              </a:rPr>
              <a:t>Was würden Sie tun, damit sich Ihre Gäste bei Ihnen zuhause wohlfühlen können?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255731" y="6028928"/>
            <a:ext cx="47685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200" dirty="0">
                <a:latin typeface="TheSansOffice" panose="020B0503040302020204" pitchFamily="34" charset="0"/>
              </a:rPr>
              <a:t>Was würden Sie tun, damit sich Ihre Gäste bei Ihnen zuhause möglichst unwohl fühlen?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7255731" y="996610"/>
            <a:ext cx="24304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TheSansOffice" panose="020B0503040302020204" pitchFamily="34" charset="0"/>
              </a:rPr>
              <a:t>Gruppe 2</a:t>
            </a:r>
          </a:p>
        </p:txBody>
      </p:sp>
    </p:spTree>
    <p:extLst>
      <p:ext uri="{BB962C8B-B14F-4D97-AF65-F5344CB8AC3E}">
        <p14:creationId xmlns:p14="http://schemas.microsoft.com/office/powerpoint/2010/main" val="27074903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2"/>
          <p:cNvSpPr>
            <a:spLocks noGrp="1"/>
          </p:cNvSpPr>
          <p:nvPr>
            <p:ph type="title"/>
          </p:nvPr>
        </p:nvSpPr>
        <p:spPr>
          <a:xfrm>
            <a:off x="0" y="0"/>
            <a:ext cx="9815513" cy="828675"/>
          </a:xfrm>
        </p:spPr>
        <p:txBody>
          <a:bodyPr/>
          <a:lstStyle/>
          <a:p>
            <a:r>
              <a:rPr lang="en-US" sz="3200" dirty="0" err="1">
                <a:solidFill>
                  <a:srgbClr val="141313"/>
                </a:solidFill>
                <a:latin typeface="TheSansOffice" charset="0"/>
                <a:ea typeface="TheSans SemiLight Plain" charset="0"/>
                <a:cs typeface="TheSans SemiLight Plain" charset="0"/>
                <a:sym typeface="TheSans SemiLight Plain" charset="0"/>
              </a:rPr>
              <a:t>Gottesdienst</a:t>
            </a:r>
            <a:r>
              <a:rPr lang="en-US" sz="3200" dirty="0">
                <a:solidFill>
                  <a:srgbClr val="141313"/>
                </a:solidFill>
                <a:latin typeface="TheSansOffice" charset="0"/>
                <a:ea typeface="TheSans SemiLight Plain" charset="0"/>
                <a:cs typeface="TheSans SemiLight Plain" charset="0"/>
                <a:sym typeface="TheSans SemiLight Plain" charset="0"/>
              </a:rPr>
              <a:t> </a:t>
            </a:r>
            <a:r>
              <a:rPr lang="en-US" sz="3200" dirty="0" err="1">
                <a:solidFill>
                  <a:srgbClr val="141313"/>
                </a:solidFill>
                <a:latin typeface="TheSansOffice" charset="0"/>
                <a:ea typeface="TheSans SemiLight Plain" charset="0"/>
                <a:cs typeface="TheSans SemiLight Plain" charset="0"/>
                <a:sym typeface="TheSans SemiLight Plain" charset="0"/>
              </a:rPr>
              <a:t>erleben</a:t>
            </a:r>
            <a:r>
              <a:rPr lang="en-US" sz="3200" dirty="0">
                <a:solidFill>
                  <a:srgbClr val="141313"/>
                </a:solidFill>
                <a:latin typeface="TheSansOffice" charset="0"/>
                <a:ea typeface="TheSans SemiLight Plain" charset="0"/>
                <a:cs typeface="TheSans SemiLight Plain" charset="0"/>
                <a:sym typeface="TheSans SemiLight Plain" charset="0"/>
              </a:rPr>
              <a:t> – </a:t>
            </a:r>
            <a:r>
              <a:rPr lang="en-US" sz="3200" dirty="0" err="1">
                <a:solidFill>
                  <a:srgbClr val="141313"/>
                </a:solidFill>
                <a:latin typeface="TheSansOffice" charset="0"/>
                <a:ea typeface="TheSans SemiLight Plain" charset="0"/>
                <a:cs typeface="TheSans SemiLight Plain" charset="0"/>
                <a:sym typeface="TheSans SemiLight Plain" charset="0"/>
              </a:rPr>
              <a:t>Einladend</a:t>
            </a:r>
            <a:r>
              <a:rPr lang="en-US" sz="3200" dirty="0">
                <a:solidFill>
                  <a:srgbClr val="141313"/>
                </a:solidFill>
                <a:latin typeface="TheSansOffice" charset="0"/>
                <a:ea typeface="TheSans SemiLight Plain" charset="0"/>
                <a:cs typeface="TheSans SemiLight Plain" charset="0"/>
                <a:sym typeface="TheSans SemiLight Plain" charset="0"/>
              </a:rPr>
              <a:t> sein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792" y="904528"/>
            <a:ext cx="1993504" cy="557546"/>
          </a:xfrm>
          <a:prstGeom prst="rect">
            <a:avLst/>
          </a:prstGeom>
        </p:spPr>
      </p:pic>
      <p:sp>
        <p:nvSpPr>
          <p:cNvPr id="5" name="Abgerundetes Rechteck 4"/>
          <p:cNvSpPr/>
          <p:nvPr/>
        </p:nvSpPr>
        <p:spPr bwMode="auto">
          <a:xfrm>
            <a:off x="165696" y="1516831"/>
            <a:ext cx="12673408" cy="740809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24" y="1868078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947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2"/>
          <p:cNvSpPr>
            <a:spLocks noGrp="1"/>
          </p:cNvSpPr>
          <p:nvPr>
            <p:ph type="title"/>
          </p:nvPr>
        </p:nvSpPr>
        <p:spPr>
          <a:xfrm>
            <a:off x="0" y="0"/>
            <a:ext cx="9815513" cy="828675"/>
          </a:xfrm>
        </p:spPr>
        <p:txBody>
          <a:bodyPr/>
          <a:lstStyle/>
          <a:p>
            <a:r>
              <a:rPr lang="en-US" sz="3200" dirty="0" err="1">
                <a:solidFill>
                  <a:srgbClr val="141313"/>
                </a:solidFill>
                <a:latin typeface="TheSansOffice" charset="0"/>
                <a:ea typeface="TheSans SemiLight Plain" charset="0"/>
                <a:cs typeface="TheSans SemiLight Plain" charset="0"/>
                <a:sym typeface="TheSans SemiLight Plain" charset="0"/>
              </a:rPr>
              <a:t>Gottesdienst</a:t>
            </a:r>
            <a:r>
              <a:rPr lang="en-US" sz="3200" dirty="0">
                <a:solidFill>
                  <a:srgbClr val="141313"/>
                </a:solidFill>
                <a:latin typeface="TheSansOffice" charset="0"/>
                <a:ea typeface="TheSans SemiLight Plain" charset="0"/>
                <a:cs typeface="TheSans SemiLight Plain" charset="0"/>
                <a:sym typeface="TheSans SemiLight Plain" charset="0"/>
              </a:rPr>
              <a:t> </a:t>
            </a:r>
            <a:r>
              <a:rPr lang="en-US" sz="3200" dirty="0" err="1">
                <a:solidFill>
                  <a:srgbClr val="141313"/>
                </a:solidFill>
                <a:latin typeface="TheSansOffice" charset="0"/>
                <a:ea typeface="TheSans SemiLight Plain" charset="0"/>
                <a:cs typeface="TheSans SemiLight Plain" charset="0"/>
                <a:sym typeface="TheSans SemiLight Plain" charset="0"/>
              </a:rPr>
              <a:t>erleben</a:t>
            </a:r>
            <a:r>
              <a:rPr lang="en-US" sz="3200" dirty="0">
                <a:solidFill>
                  <a:srgbClr val="141313"/>
                </a:solidFill>
                <a:latin typeface="TheSansOffice" charset="0"/>
                <a:ea typeface="TheSans SemiLight Plain" charset="0"/>
                <a:cs typeface="TheSans SemiLight Plain" charset="0"/>
                <a:sym typeface="TheSans SemiLight Plain" charset="0"/>
              </a:rPr>
              <a:t> – </a:t>
            </a:r>
            <a:r>
              <a:rPr lang="en-US" sz="3200" dirty="0" err="1">
                <a:solidFill>
                  <a:srgbClr val="141313"/>
                </a:solidFill>
                <a:latin typeface="TheSansOffice" charset="0"/>
                <a:ea typeface="TheSans SemiLight Plain" charset="0"/>
                <a:cs typeface="TheSans SemiLight Plain" charset="0"/>
                <a:sym typeface="TheSans SemiLight Plain" charset="0"/>
              </a:rPr>
              <a:t>Einladend</a:t>
            </a:r>
            <a:r>
              <a:rPr lang="en-US" sz="3200" dirty="0">
                <a:solidFill>
                  <a:srgbClr val="141313"/>
                </a:solidFill>
                <a:latin typeface="TheSansOffice" charset="0"/>
                <a:ea typeface="TheSans SemiLight Plain" charset="0"/>
                <a:cs typeface="TheSans SemiLight Plain" charset="0"/>
                <a:sym typeface="TheSans SemiLight Plain" charset="0"/>
              </a:rPr>
              <a:t> sein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792" y="904528"/>
            <a:ext cx="1993504" cy="557546"/>
          </a:xfrm>
          <a:prstGeom prst="rect">
            <a:avLst/>
          </a:prstGeom>
        </p:spPr>
      </p:pic>
      <p:sp>
        <p:nvSpPr>
          <p:cNvPr id="5" name="Abgerundetes Rechteck 4"/>
          <p:cNvSpPr/>
          <p:nvPr/>
        </p:nvSpPr>
        <p:spPr bwMode="auto">
          <a:xfrm>
            <a:off x="165696" y="1516831"/>
            <a:ext cx="12673408" cy="740809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de-DE" sz="3600" dirty="0">
                <a:solidFill>
                  <a:schemeClr val="tx1"/>
                </a:solidFill>
                <a:latin typeface="TheSansOffice" panose="020B0503040302020204" pitchFamily="34" charset="0"/>
              </a:rPr>
              <a:t>Jesus sprach aber auch zu dem, der ihn eingeladen hatte: Wenn du ein Mittags- oder Abendmahl machst, so lade weder deine Freunde noch deine Brüder noch deine Verwandten noch reiche Nachbarn ein, damit sie dich nicht etwa wieder einladen und dir vergolten wird. </a:t>
            </a:r>
          </a:p>
          <a:p>
            <a:r>
              <a:rPr lang="de-DE" sz="3600" dirty="0">
                <a:solidFill>
                  <a:schemeClr val="tx1"/>
                </a:solidFill>
                <a:latin typeface="TheSansOffice" panose="020B0503040302020204" pitchFamily="34" charset="0"/>
              </a:rPr>
              <a:t>Sondern wenn du ein Mahl machst, so lade Arme, Verkrüppelte, Lahme und Blinde ein, </a:t>
            </a:r>
          </a:p>
          <a:p>
            <a:r>
              <a:rPr lang="de-DE" sz="3600" dirty="0">
                <a:solidFill>
                  <a:schemeClr val="tx1"/>
                </a:solidFill>
                <a:latin typeface="TheSansOffice" panose="020B0503040302020204" pitchFamily="34" charset="0"/>
              </a:rPr>
              <a:t>dann wirst du selig sein, denn sie haben nichts, um es dir zu vergelten; es wird dir aber vergolten werden bei der Auferstehung der Gerechten.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eSansOffice" panose="020B0503040302020204" pitchFamily="34" charset="0"/>
                <a:ea typeface="ヒラギノ角ゴ ProN W3" charset="0"/>
                <a:cs typeface="ヒラギノ角ゴ ProN W3" charset="0"/>
                <a:sym typeface="Gill Sans" charset="0"/>
              </a:rPr>
              <a:t>(Luk. 14, 12-14)</a:t>
            </a:r>
          </a:p>
        </p:txBody>
      </p:sp>
    </p:spTree>
    <p:extLst>
      <p:ext uri="{BB962C8B-B14F-4D97-AF65-F5344CB8AC3E}">
        <p14:creationId xmlns:p14="http://schemas.microsoft.com/office/powerpoint/2010/main" val="4081106599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A77A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1BDD3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Le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hellblau">
  <a:themeElements>
    <a:clrScheme name="hellbla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hellbla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594</Words>
  <Characters>0</Characters>
  <Application>Microsoft Office PowerPoint</Application>
  <PresentationFormat>Benutzerdefiniert</PresentationFormat>
  <Lines>0</Lines>
  <Paragraphs>71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Calibri</vt:lpstr>
      <vt:lpstr>Gill Sans</vt:lpstr>
      <vt:lpstr>TheSansOffice</vt:lpstr>
      <vt:lpstr>Leer</vt:lpstr>
      <vt:lpstr>hellblau</vt:lpstr>
      <vt:lpstr>PowerPoint-Präsentation</vt:lpstr>
      <vt:lpstr>PowerPoint-Präsentation</vt:lpstr>
      <vt:lpstr>Der Back to church Sunday in Großbritannien</vt:lpstr>
      <vt:lpstr>Gottesdienst erleben in Deutschland</vt:lpstr>
      <vt:lpstr>Gottesdienst erleben - Pilotregionen</vt:lpstr>
      <vt:lpstr>Gottesdienst erleben – Einladend sein</vt:lpstr>
      <vt:lpstr>Gottesdienst erleben – Einladend sein</vt:lpstr>
      <vt:lpstr>Gottesdienst erleben – Einladend sein</vt:lpstr>
      <vt:lpstr>Gottesdienst erleben – Einladend sein</vt:lpstr>
      <vt:lpstr>Gottesdienst erleben – Einladend sein</vt:lpstr>
      <vt:lpstr>Gottesdienst erleben – Einladend sein</vt:lpstr>
      <vt:lpstr>Gottesdienst erleben – Einladend sein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Chris</dc:creator>
  <cp:lastModifiedBy>Frank Peters</cp:lastModifiedBy>
  <cp:revision>79</cp:revision>
  <cp:lastPrinted>2016-06-14T09:54:45Z</cp:lastPrinted>
  <dcterms:modified xsi:type="dcterms:W3CDTF">2020-09-24T07:28:51Z</dcterms:modified>
</cp:coreProperties>
</file>