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4"/>
  </p:notesMasterIdLst>
  <p:handoutMasterIdLst>
    <p:handoutMasterId r:id="rId15"/>
  </p:handoutMasterIdLst>
  <p:sldIdLst>
    <p:sldId id="290" r:id="rId2"/>
    <p:sldId id="322" r:id="rId3"/>
    <p:sldId id="326" r:id="rId4"/>
    <p:sldId id="327" r:id="rId5"/>
    <p:sldId id="333" r:id="rId6"/>
    <p:sldId id="329" r:id="rId7"/>
    <p:sldId id="328" r:id="rId8"/>
    <p:sldId id="330" r:id="rId9"/>
    <p:sldId id="331" r:id="rId10"/>
    <p:sldId id="334" r:id="rId11"/>
    <p:sldId id="332" r:id="rId12"/>
    <p:sldId id="274" r:id="rId13"/>
  </p:sldIdLst>
  <p:sldSz cx="9144000" cy="6858000" type="screen4x3"/>
  <p:notesSz cx="6669088" cy="987266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05E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041"/>
  </p:normalViewPr>
  <p:slideViewPr>
    <p:cSldViewPr>
      <p:cViewPr>
        <p:scale>
          <a:sx n="90" d="100"/>
          <a:sy n="90" d="100"/>
        </p:scale>
        <p:origin x="-2244" y="-8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890257" cy="49410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240" y="0"/>
            <a:ext cx="2890257" cy="494108"/>
          </a:xfrm>
          <a:prstGeom prst="rect">
            <a:avLst/>
          </a:prstGeom>
        </p:spPr>
        <p:txBody>
          <a:bodyPr vert="horz" lIns="91440" tIns="45720" rIns="91440" bIns="45720" rtlCol="0"/>
          <a:lstStyle>
            <a:lvl1pPr algn="r">
              <a:defRPr sz="1200"/>
            </a:lvl1pPr>
          </a:lstStyle>
          <a:p>
            <a:fld id="{48858F49-ABED-4EE6-A4B8-02DD5975B923}" type="datetimeFigureOut">
              <a:rPr lang="de-DE" smtClean="0"/>
              <a:t>24.07.2018</a:t>
            </a:fld>
            <a:endParaRPr lang="de-DE"/>
          </a:p>
        </p:txBody>
      </p:sp>
      <p:sp>
        <p:nvSpPr>
          <p:cNvPr id="4" name="Fußzeilenplatzhalter 3"/>
          <p:cNvSpPr>
            <a:spLocks noGrp="1"/>
          </p:cNvSpPr>
          <p:nvPr>
            <p:ph type="ftr" sz="quarter" idx="2"/>
          </p:nvPr>
        </p:nvSpPr>
        <p:spPr>
          <a:xfrm>
            <a:off x="1" y="9376972"/>
            <a:ext cx="2890257" cy="49410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240" y="9376972"/>
            <a:ext cx="2890257" cy="494108"/>
          </a:xfrm>
          <a:prstGeom prst="rect">
            <a:avLst/>
          </a:prstGeom>
        </p:spPr>
        <p:txBody>
          <a:bodyPr vert="horz" lIns="91440" tIns="45720" rIns="91440" bIns="45720" rtlCol="0" anchor="b"/>
          <a:lstStyle>
            <a:lvl1pPr algn="r">
              <a:defRPr sz="1200"/>
            </a:lvl1pPr>
          </a:lstStyle>
          <a:p>
            <a:fld id="{DE8CDE0A-8545-4178-8816-309B0976A819}" type="slidenum">
              <a:rPr lang="de-DE" smtClean="0"/>
              <a:t>‹Nr.›</a:t>
            </a:fld>
            <a:endParaRPr lang="de-DE"/>
          </a:p>
        </p:txBody>
      </p:sp>
    </p:spTree>
    <p:extLst>
      <p:ext uri="{BB962C8B-B14F-4D97-AF65-F5344CB8AC3E}">
        <p14:creationId xmlns:p14="http://schemas.microsoft.com/office/powerpoint/2010/main" val="126721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890257" cy="49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6147" name="Rectangle 3"/>
          <p:cNvSpPr>
            <a:spLocks noGrp="1" noChangeArrowheads="1"/>
          </p:cNvSpPr>
          <p:nvPr>
            <p:ph type="dt" idx="1"/>
          </p:nvPr>
        </p:nvSpPr>
        <p:spPr bwMode="auto">
          <a:xfrm>
            <a:off x="3777240" y="0"/>
            <a:ext cx="2890257" cy="49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1268" name="Rectangle 4"/>
          <p:cNvSpPr>
            <a:spLocks noGrp="1" noRot="1" noChangeAspect="1" noChangeArrowheads="1" noTextEdit="1"/>
          </p:cNvSpPr>
          <p:nvPr>
            <p:ph type="sldImg" idx="2"/>
          </p:nvPr>
        </p:nvSpPr>
        <p:spPr bwMode="auto">
          <a:xfrm>
            <a:off x="866775" y="741363"/>
            <a:ext cx="4935538" cy="37004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67229" y="4689278"/>
            <a:ext cx="5334633" cy="444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150" name="Rectangle 6"/>
          <p:cNvSpPr>
            <a:spLocks noGrp="1" noChangeArrowheads="1"/>
          </p:cNvSpPr>
          <p:nvPr>
            <p:ph type="ftr" sz="quarter" idx="4"/>
          </p:nvPr>
        </p:nvSpPr>
        <p:spPr bwMode="auto">
          <a:xfrm>
            <a:off x="1" y="9376972"/>
            <a:ext cx="2890257" cy="49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6151" name="Rectangle 7"/>
          <p:cNvSpPr>
            <a:spLocks noGrp="1" noChangeArrowheads="1"/>
          </p:cNvSpPr>
          <p:nvPr>
            <p:ph type="sldNum" sz="quarter" idx="5"/>
          </p:nvPr>
        </p:nvSpPr>
        <p:spPr bwMode="auto">
          <a:xfrm>
            <a:off x="3777240" y="9376972"/>
            <a:ext cx="2890257" cy="49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0FF8711-8BDB-45D4-BFB0-A2751551EACB}" type="slidenum">
              <a:rPr lang="de-DE"/>
              <a:pPr>
                <a:defRPr/>
              </a:pPr>
              <a:t>‹Nr.›</a:t>
            </a:fld>
            <a:endParaRPr lang="de-DE"/>
          </a:p>
        </p:txBody>
      </p:sp>
    </p:spTree>
    <p:extLst>
      <p:ext uri="{BB962C8B-B14F-4D97-AF65-F5344CB8AC3E}">
        <p14:creationId xmlns:p14="http://schemas.microsoft.com/office/powerpoint/2010/main" val="2862114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9448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29078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84042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82744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350960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19637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22977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4011474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79695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76358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110601_powerpoint_ekiba_nurschwu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4732338"/>
            <a:ext cx="91440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rewes.de/bilder/kategorie/popup/sonderschilder-evangelischer-gottesdienst-4249.pn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392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95536" y="332656"/>
            <a:ext cx="8352928" cy="4616648"/>
          </a:xfrm>
          <a:prstGeom prst="rect">
            <a:avLst/>
          </a:prstGeom>
        </p:spPr>
        <p:txBody>
          <a:bodyPr wrap="square">
            <a:spAutoFit/>
          </a:bodyPr>
          <a:lstStyle/>
          <a:p>
            <a:r>
              <a:rPr lang="de-DE" dirty="0" smtClean="0"/>
              <a:t>Pfarrerin Kathrin </a:t>
            </a:r>
            <a:r>
              <a:rPr lang="de-DE" dirty="0" err="1" smtClean="0"/>
              <a:t>Bohe</a:t>
            </a:r>
            <a:r>
              <a:rPr lang="de-DE" dirty="0" smtClean="0"/>
              <a:t> aus Senden: </a:t>
            </a:r>
          </a:p>
          <a:p>
            <a:endParaRPr lang="de-DE" dirty="0" smtClean="0"/>
          </a:p>
          <a:p>
            <a:endParaRPr lang="de-DE" dirty="0" smtClean="0"/>
          </a:p>
          <a:p>
            <a:r>
              <a:rPr lang="de-DE" sz="2400" dirty="0" smtClean="0">
                <a:latin typeface="TheSansOffice"/>
              </a:rPr>
              <a:t>„</a:t>
            </a:r>
            <a:r>
              <a:rPr lang="de-DE" sz="2400" dirty="0" smtClean="0">
                <a:latin typeface="+mn-lt"/>
              </a:rPr>
              <a:t>Wir hatten viele Plakate, Handzettel und einen großen Banner, zwei Wochen vor dem Sonntag gab es einen Motivationsgottesdienst für die Gemeinde als Einstimmung. Am Sonntag selber waren einige da, die sich haben einladen lassen und die sonst nie oder sehr selten in die Kirche kommen. Beim anschließenden Kirchenkaffee haben sie uns fast überrannt. Alle vier Gemeinden wollen das Projekt auf jeden Fall nächstes Jahr wieder durchführe; und wir hoffen, dass wir noch mehr Gemeinden aus dem Dekanat auf diesen Weg mitnehmen können.“</a:t>
            </a:r>
            <a:endParaRPr lang="de-DE" sz="2400" dirty="0">
              <a:latin typeface="+mn-lt"/>
            </a:endParaRPr>
          </a:p>
        </p:txBody>
      </p:sp>
    </p:spTree>
    <p:extLst>
      <p:ext uri="{BB962C8B-B14F-4D97-AF65-F5344CB8AC3E}">
        <p14:creationId xmlns:p14="http://schemas.microsoft.com/office/powerpoint/2010/main" val="1919801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260648"/>
            <a:ext cx="8496944" cy="276999"/>
          </a:xfrm>
          <a:prstGeom prst="rect">
            <a:avLst/>
          </a:prstGeom>
          <a:noFill/>
        </p:spPr>
        <p:txBody>
          <a:bodyPr wrap="square" rtlCol="0">
            <a:spAutoFit/>
          </a:bodyPr>
          <a:lstStyle/>
          <a:p>
            <a:r>
              <a:rPr lang="de-DE" sz="1200" dirty="0" smtClean="0"/>
              <a:t>Auf </a:t>
            </a:r>
            <a:r>
              <a:rPr lang="de-DE" sz="1200" dirty="0"/>
              <a:t>dem Weg zu einer missionarischen und gastfreundlichen </a:t>
            </a:r>
            <a:r>
              <a:rPr lang="de-DE" sz="1200" dirty="0" smtClean="0"/>
              <a:t>Gemeinde</a:t>
            </a:r>
            <a:endParaRPr lang="de-DE" sz="1200"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616" t="12092" r="20449"/>
          <a:stretch/>
        </p:blipFill>
        <p:spPr bwMode="auto">
          <a:xfrm>
            <a:off x="1903151" y="692696"/>
            <a:ext cx="5670127"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589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07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260648"/>
            <a:ext cx="8496944" cy="276999"/>
          </a:xfrm>
          <a:prstGeom prst="rect">
            <a:avLst/>
          </a:prstGeom>
          <a:noFill/>
        </p:spPr>
        <p:txBody>
          <a:bodyPr wrap="square" rtlCol="0">
            <a:spAutoFit/>
          </a:bodyPr>
          <a:lstStyle/>
          <a:p>
            <a:r>
              <a:rPr lang="de-DE" sz="1200" dirty="0" smtClean="0"/>
              <a:t>Auf </a:t>
            </a:r>
            <a:r>
              <a:rPr lang="de-DE" sz="1200" dirty="0"/>
              <a:t>dem Weg zu einer missionarischen und gastfreundlichen </a:t>
            </a:r>
            <a:r>
              <a:rPr lang="de-DE" sz="1200" dirty="0" smtClean="0"/>
              <a:t>Gemeinde</a:t>
            </a:r>
            <a:endParaRPr lang="de-DE" sz="1200" dirty="0"/>
          </a:p>
        </p:txBody>
      </p:sp>
      <p:sp>
        <p:nvSpPr>
          <p:cNvPr id="3" name="Textfeld 2"/>
          <p:cNvSpPr txBox="1"/>
          <p:nvPr/>
        </p:nvSpPr>
        <p:spPr>
          <a:xfrm>
            <a:off x="827584" y="1628800"/>
            <a:ext cx="6912768" cy="3354765"/>
          </a:xfrm>
          <a:prstGeom prst="rect">
            <a:avLst/>
          </a:prstGeom>
          <a:noFill/>
        </p:spPr>
        <p:txBody>
          <a:bodyPr wrap="square" rtlCol="0">
            <a:spAutoFit/>
          </a:bodyPr>
          <a:lstStyle/>
          <a:p>
            <a:pPr algn="ctr"/>
            <a:r>
              <a:rPr lang="de-DE" sz="3200" dirty="0" smtClean="0">
                <a:solidFill>
                  <a:schemeClr val="accent2">
                    <a:lumMod val="75000"/>
                  </a:schemeClr>
                </a:solidFill>
              </a:rPr>
              <a:t>  </a:t>
            </a:r>
            <a:endParaRPr lang="de-DE" sz="3600" dirty="0">
              <a:solidFill>
                <a:schemeClr val="accent2">
                  <a:lumMod val="75000"/>
                </a:schemeClr>
              </a:solidFill>
            </a:endParaRPr>
          </a:p>
          <a:p>
            <a:pPr algn="ctr"/>
            <a:r>
              <a:rPr lang="de-DE" sz="3600" dirty="0" smtClean="0">
                <a:solidFill>
                  <a:schemeClr val="accent2">
                    <a:lumMod val="75000"/>
                  </a:schemeClr>
                </a:solidFill>
              </a:rPr>
              <a:t>Projekt „Gottesdienst erleben“</a:t>
            </a:r>
            <a:endParaRPr lang="de-DE" sz="3200" dirty="0">
              <a:solidFill>
                <a:schemeClr val="accent2">
                  <a:lumMod val="75000"/>
                </a:schemeClr>
              </a:solidFill>
            </a:endParaRPr>
          </a:p>
          <a:p>
            <a:endParaRPr lang="de-DE" sz="3200" dirty="0" smtClean="0">
              <a:solidFill>
                <a:schemeClr val="accent2">
                  <a:lumMod val="75000"/>
                </a:schemeClr>
              </a:solidFill>
            </a:endParaRPr>
          </a:p>
          <a:p>
            <a:endParaRPr lang="de-DE" dirty="0" smtClean="0"/>
          </a:p>
          <a:p>
            <a:endParaRPr lang="de-DE" dirty="0" smtClean="0"/>
          </a:p>
          <a:p>
            <a:endParaRPr lang="de-DE" sz="2400" dirty="0" smtClean="0"/>
          </a:p>
          <a:p>
            <a:endParaRPr lang="de-DE" sz="2400" dirty="0" smtClean="0"/>
          </a:p>
          <a:p>
            <a:pPr marL="342900" indent="-342900">
              <a:buAutoNum type="arabicPeriod"/>
            </a:pPr>
            <a:endParaRPr lang="de-DE" sz="2400" dirty="0" smtClean="0"/>
          </a:p>
        </p:txBody>
      </p:sp>
    </p:spTree>
    <p:extLst>
      <p:ext uri="{BB962C8B-B14F-4D97-AF65-F5344CB8AC3E}">
        <p14:creationId xmlns:p14="http://schemas.microsoft.com/office/powerpoint/2010/main" val="4073602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260648"/>
            <a:ext cx="8496944" cy="276999"/>
          </a:xfrm>
          <a:prstGeom prst="rect">
            <a:avLst/>
          </a:prstGeom>
          <a:noFill/>
        </p:spPr>
        <p:txBody>
          <a:bodyPr wrap="square" rtlCol="0">
            <a:spAutoFit/>
          </a:bodyPr>
          <a:lstStyle/>
          <a:p>
            <a:r>
              <a:rPr lang="de-DE" sz="1200" dirty="0" smtClean="0"/>
              <a:t>Auf </a:t>
            </a:r>
            <a:r>
              <a:rPr lang="de-DE" sz="1200" dirty="0"/>
              <a:t>dem Weg zu einer missionarischen und gastfreundlichen </a:t>
            </a:r>
            <a:r>
              <a:rPr lang="de-DE" sz="1200" dirty="0" smtClean="0"/>
              <a:t>Gemeinde</a:t>
            </a:r>
            <a:endParaRPr lang="de-DE" sz="1200" dirty="0"/>
          </a:p>
        </p:txBody>
      </p:sp>
      <p:sp>
        <p:nvSpPr>
          <p:cNvPr id="4" name="Textfeld 3"/>
          <p:cNvSpPr txBox="1"/>
          <p:nvPr/>
        </p:nvSpPr>
        <p:spPr>
          <a:xfrm>
            <a:off x="806394" y="908720"/>
            <a:ext cx="7704856" cy="4339650"/>
          </a:xfrm>
          <a:prstGeom prst="rect">
            <a:avLst/>
          </a:prstGeom>
          <a:noFill/>
        </p:spPr>
        <p:txBody>
          <a:bodyPr wrap="square" rtlCol="0">
            <a:spAutoFit/>
          </a:bodyPr>
          <a:lstStyle/>
          <a:p>
            <a:pPr algn="ctr"/>
            <a:r>
              <a:rPr lang="de-DE" sz="2400" b="1" dirty="0" smtClean="0">
                <a:solidFill>
                  <a:srgbClr val="005E80"/>
                </a:solidFill>
              </a:rPr>
              <a:t>2002: Die Grund-idee:</a:t>
            </a:r>
          </a:p>
          <a:p>
            <a:pPr algn="ctr"/>
            <a:endParaRPr lang="de-DE" sz="2400" b="1" dirty="0" smtClean="0">
              <a:solidFill>
                <a:srgbClr val="005E80"/>
              </a:solidFill>
            </a:endParaRPr>
          </a:p>
          <a:p>
            <a:pPr algn="ctr"/>
            <a:endParaRPr lang="de-DE" sz="2400" b="1" dirty="0">
              <a:solidFill>
                <a:srgbClr val="005E80"/>
              </a:solidFill>
            </a:endParaRPr>
          </a:p>
          <a:p>
            <a:pPr algn="ctr"/>
            <a:r>
              <a:rPr lang="de-DE" sz="2400" dirty="0" smtClean="0">
                <a:solidFill>
                  <a:srgbClr val="005E80"/>
                </a:solidFill>
              </a:rPr>
              <a:t>“</a:t>
            </a:r>
            <a:r>
              <a:rPr lang="de-DE" sz="2400" dirty="0" err="1" smtClean="0">
                <a:solidFill>
                  <a:srgbClr val="005E80"/>
                </a:solidFill>
              </a:rPr>
              <a:t>Inviting</a:t>
            </a:r>
            <a:r>
              <a:rPr lang="de-DE" sz="2400" dirty="0" smtClean="0">
                <a:solidFill>
                  <a:srgbClr val="005E80"/>
                </a:solidFill>
              </a:rPr>
              <a:t> </a:t>
            </a:r>
            <a:r>
              <a:rPr lang="de-DE" sz="2400" dirty="0" err="1">
                <a:solidFill>
                  <a:srgbClr val="005E80"/>
                </a:solidFill>
              </a:rPr>
              <a:t>someone</a:t>
            </a:r>
            <a:r>
              <a:rPr lang="de-DE" sz="2400" dirty="0">
                <a:solidFill>
                  <a:srgbClr val="005E80"/>
                </a:solidFill>
              </a:rPr>
              <a:t> </a:t>
            </a:r>
            <a:r>
              <a:rPr lang="de-DE" sz="2400" dirty="0" err="1">
                <a:solidFill>
                  <a:srgbClr val="005E80"/>
                </a:solidFill>
              </a:rPr>
              <a:t>you</a:t>
            </a:r>
            <a:r>
              <a:rPr lang="de-DE" sz="2400" dirty="0">
                <a:solidFill>
                  <a:srgbClr val="005E80"/>
                </a:solidFill>
              </a:rPr>
              <a:t> </a:t>
            </a:r>
            <a:r>
              <a:rPr lang="de-DE" sz="2400" dirty="0" err="1">
                <a:solidFill>
                  <a:srgbClr val="005E80"/>
                </a:solidFill>
              </a:rPr>
              <a:t>know</a:t>
            </a:r>
            <a:r>
              <a:rPr lang="de-DE" sz="2400" dirty="0">
                <a:solidFill>
                  <a:srgbClr val="005E80"/>
                </a:solidFill>
              </a:rPr>
              <a:t> </a:t>
            </a:r>
            <a:endParaRPr lang="de-DE" sz="2400" dirty="0" smtClean="0">
              <a:solidFill>
                <a:srgbClr val="005E80"/>
              </a:solidFill>
            </a:endParaRPr>
          </a:p>
          <a:p>
            <a:pPr algn="ctr"/>
            <a:r>
              <a:rPr lang="de-DE" sz="2400" dirty="0">
                <a:solidFill>
                  <a:srgbClr val="005E80"/>
                </a:solidFill>
              </a:rPr>
              <a:t> </a:t>
            </a:r>
            <a:r>
              <a:rPr lang="de-DE" sz="2400" dirty="0" smtClean="0">
                <a:solidFill>
                  <a:srgbClr val="005E80"/>
                </a:solidFill>
              </a:rPr>
              <a:t> </a:t>
            </a:r>
            <a:r>
              <a:rPr lang="de-DE" sz="2400" dirty="0" err="1" smtClean="0">
                <a:solidFill>
                  <a:srgbClr val="005E80"/>
                </a:solidFill>
              </a:rPr>
              <a:t>to</a:t>
            </a:r>
            <a:r>
              <a:rPr lang="de-DE" sz="2400" dirty="0" smtClean="0">
                <a:solidFill>
                  <a:srgbClr val="005E80"/>
                </a:solidFill>
              </a:rPr>
              <a:t> </a:t>
            </a:r>
            <a:r>
              <a:rPr lang="de-DE" sz="2400" dirty="0" err="1">
                <a:solidFill>
                  <a:srgbClr val="005E80"/>
                </a:solidFill>
              </a:rPr>
              <a:t>something</a:t>
            </a:r>
            <a:r>
              <a:rPr lang="de-DE" sz="2400" dirty="0">
                <a:solidFill>
                  <a:srgbClr val="005E80"/>
                </a:solidFill>
              </a:rPr>
              <a:t> </a:t>
            </a:r>
            <a:r>
              <a:rPr lang="de-DE" sz="2400" dirty="0" err="1">
                <a:solidFill>
                  <a:srgbClr val="005E80"/>
                </a:solidFill>
              </a:rPr>
              <a:t>you</a:t>
            </a:r>
            <a:r>
              <a:rPr lang="de-DE" sz="2400" dirty="0">
                <a:solidFill>
                  <a:srgbClr val="005E80"/>
                </a:solidFill>
              </a:rPr>
              <a:t> </a:t>
            </a:r>
            <a:r>
              <a:rPr lang="de-DE" sz="2400" dirty="0" err="1">
                <a:solidFill>
                  <a:srgbClr val="005E80"/>
                </a:solidFill>
              </a:rPr>
              <a:t>love</a:t>
            </a:r>
            <a:r>
              <a:rPr lang="de-DE" sz="2400" dirty="0">
                <a:solidFill>
                  <a:srgbClr val="005E80"/>
                </a:solidFill>
              </a:rPr>
              <a:t>” </a:t>
            </a:r>
            <a:endParaRPr lang="de-DE" sz="2400" dirty="0" smtClean="0">
              <a:solidFill>
                <a:srgbClr val="005E80"/>
              </a:solidFill>
            </a:endParaRPr>
          </a:p>
          <a:p>
            <a:endParaRPr lang="de-DE" sz="3600" b="1" dirty="0"/>
          </a:p>
          <a:p>
            <a:pPr algn="ctr"/>
            <a:r>
              <a:rPr lang="de-DE" sz="2400" dirty="0" smtClean="0"/>
              <a:t>Gottesdienstteilnehmende laden Menschen aus ihrem Lebensumfeld zum Gottesdienst ein, um ihnen eine neue Erfahrung mit Kirche</a:t>
            </a:r>
          </a:p>
          <a:p>
            <a:pPr algn="ctr"/>
            <a:r>
              <a:rPr lang="de-DE" sz="2400" dirty="0" smtClean="0"/>
              <a:t>und vielleicht eine „Gottesbegegnung“ </a:t>
            </a:r>
          </a:p>
          <a:p>
            <a:pPr algn="ctr"/>
            <a:r>
              <a:rPr lang="de-DE" sz="2400" dirty="0" smtClean="0"/>
              <a:t>zu ermöglichen.</a:t>
            </a:r>
            <a:endParaRPr lang="de-DE" sz="2400"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476672"/>
            <a:ext cx="1902730" cy="1267218"/>
          </a:xfrm>
          <a:prstGeom prst="rect">
            <a:avLst/>
          </a:prstGeom>
        </p:spPr>
      </p:pic>
    </p:spTree>
    <p:extLst>
      <p:ext uri="{BB962C8B-B14F-4D97-AF65-F5344CB8AC3E}">
        <p14:creationId xmlns:p14="http://schemas.microsoft.com/office/powerpoint/2010/main" val="2690726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260648"/>
            <a:ext cx="8496944" cy="276999"/>
          </a:xfrm>
          <a:prstGeom prst="rect">
            <a:avLst/>
          </a:prstGeom>
          <a:noFill/>
        </p:spPr>
        <p:txBody>
          <a:bodyPr wrap="square" rtlCol="0">
            <a:spAutoFit/>
          </a:bodyPr>
          <a:lstStyle/>
          <a:p>
            <a:r>
              <a:rPr lang="de-DE" sz="1200" dirty="0" smtClean="0"/>
              <a:t>Auf </a:t>
            </a:r>
            <a:r>
              <a:rPr lang="de-DE" sz="1200" dirty="0"/>
              <a:t>dem Weg zu einer missionarischen und gastfreundlichen </a:t>
            </a:r>
            <a:r>
              <a:rPr lang="de-DE" sz="1200" dirty="0" smtClean="0"/>
              <a:t>Gemeinde</a:t>
            </a:r>
            <a:endParaRPr lang="de-DE" sz="1200" dirty="0"/>
          </a:p>
        </p:txBody>
      </p:sp>
      <p:sp>
        <p:nvSpPr>
          <p:cNvPr id="3" name="Textfeld 2"/>
          <p:cNvSpPr txBox="1"/>
          <p:nvPr/>
        </p:nvSpPr>
        <p:spPr>
          <a:xfrm>
            <a:off x="971600" y="836712"/>
            <a:ext cx="6912768" cy="1969770"/>
          </a:xfrm>
          <a:prstGeom prst="rect">
            <a:avLst/>
          </a:prstGeom>
          <a:noFill/>
        </p:spPr>
        <p:txBody>
          <a:bodyPr wrap="square" rtlCol="0">
            <a:spAutoFit/>
          </a:bodyPr>
          <a:lstStyle/>
          <a:p>
            <a:r>
              <a:rPr lang="de-DE" sz="3200" dirty="0" smtClean="0">
                <a:solidFill>
                  <a:schemeClr val="accent2">
                    <a:lumMod val="75000"/>
                  </a:schemeClr>
                </a:solidFill>
              </a:rPr>
              <a:t>  Text</a:t>
            </a:r>
            <a:endParaRPr lang="de-DE" dirty="0" smtClean="0"/>
          </a:p>
          <a:p>
            <a:endParaRPr lang="de-DE" dirty="0" smtClean="0"/>
          </a:p>
          <a:p>
            <a:endParaRPr lang="de-DE" sz="2400" dirty="0" smtClean="0"/>
          </a:p>
          <a:p>
            <a:endParaRPr lang="de-DE" sz="2400" dirty="0" smtClean="0"/>
          </a:p>
          <a:p>
            <a:pPr marL="342900" indent="-342900">
              <a:buAutoNum type="arabicPeriod"/>
            </a:pPr>
            <a:endParaRPr lang="de-DE" sz="2400" dirty="0" smtClean="0"/>
          </a:p>
        </p:txBody>
      </p:sp>
      <p:sp>
        <p:nvSpPr>
          <p:cNvPr id="4" name="Textfeld 3"/>
          <p:cNvSpPr txBox="1"/>
          <p:nvPr/>
        </p:nvSpPr>
        <p:spPr>
          <a:xfrm>
            <a:off x="539552" y="875983"/>
            <a:ext cx="8352928" cy="4955203"/>
          </a:xfrm>
          <a:prstGeom prst="rect">
            <a:avLst/>
          </a:prstGeom>
          <a:noFill/>
        </p:spPr>
        <p:txBody>
          <a:bodyPr wrap="square" rtlCol="0">
            <a:spAutoFit/>
          </a:bodyPr>
          <a:lstStyle/>
          <a:p>
            <a:pPr algn="ctr"/>
            <a:r>
              <a:rPr lang="de-DE" sz="3600" b="1" dirty="0" smtClean="0">
                <a:solidFill>
                  <a:srgbClr val="005E80"/>
                </a:solidFill>
              </a:rPr>
              <a:t>Geschichte</a:t>
            </a:r>
          </a:p>
          <a:p>
            <a:endParaRPr lang="de-DE" dirty="0" smtClean="0"/>
          </a:p>
          <a:p>
            <a:endParaRPr lang="de-DE" dirty="0"/>
          </a:p>
          <a:p>
            <a:pPr marL="457200" lvl="0" indent="-457200">
              <a:buFont typeface="Wingdings" panose="05000000000000000000" pitchFamily="2" charset="2"/>
              <a:buChar char="§"/>
            </a:pPr>
            <a:r>
              <a:rPr lang="de-DE" sz="2400" dirty="0" smtClean="0"/>
              <a:t>2002 </a:t>
            </a:r>
            <a:r>
              <a:rPr lang="de-DE" sz="2400" dirty="0"/>
              <a:t>in Manchester als Experiment </a:t>
            </a:r>
            <a:endParaRPr lang="de-DE" sz="2400" dirty="0" smtClean="0"/>
          </a:p>
          <a:p>
            <a:pPr marL="457200" lvl="0" indent="-457200"/>
            <a:r>
              <a:rPr lang="de-DE" sz="2400" dirty="0" smtClean="0"/>
              <a:t>	begonnen. In wenigen Jahren von einem auf fast alle Diözesen übergesprungen</a:t>
            </a:r>
          </a:p>
          <a:p>
            <a:pPr marL="457200" lvl="0" indent="-457200">
              <a:buFont typeface="Wingdings" panose="05000000000000000000" pitchFamily="2" charset="2"/>
              <a:buChar char="§"/>
            </a:pPr>
            <a:r>
              <a:rPr lang="de-DE" sz="2400" dirty="0" smtClean="0"/>
              <a:t>2005 </a:t>
            </a:r>
            <a:r>
              <a:rPr lang="de-DE" sz="2400" dirty="0"/>
              <a:t>nahmen </a:t>
            </a:r>
            <a:r>
              <a:rPr lang="de-DE" sz="2400" dirty="0" smtClean="0"/>
              <a:t>ca. </a:t>
            </a:r>
            <a:r>
              <a:rPr lang="de-DE" sz="2400" dirty="0"/>
              <a:t>50% aller Diözesen Englands am BTC teil (sowie weitere Denominationen)</a:t>
            </a:r>
          </a:p>
          <a:p>
            <a:pPr marL="457200" lvl="0" indent="-457200">
              <a:buFont typeface="Wingdings" panose="05000000000000000000" pitchFamily="2" charset="2"/>
              <a:buChar char="§"/>
            </a:pPr>
            <a:r>
              <a:rPr lang="de-DE" sz="2400" dirty="0"/>
              <a:t>2011 besuchten ca. 77.000 Menschen zusätzlich am BTC-</a:t>
            </a:r>
            <a:r>
              <a:rPr lang="de-DE" sz="2400" dirty="0" err="1"/>
              <a:t>Sunday</a:t>
            </a:r>
            <a:r>
              <a:rPr lang="de-DE" sz="2400" dirty="0"/>
              <a:t> den Gottesdienst </a:t>
            </a:r>
            <a:r>
              <a:rPr lang="de-DE" sz="2400" dirty="0" smtClean="0"/>
              <a:t>2013 </a:t>
            </a:r>
            <a:r>
              <a:rPr lang="de-DE" sz="2400" dirty="0"/>
              <a:t>wurde der BTC in allen Diözesen durchgeführt</a:t>
            </a:r>
          </a:p>
          <a:p>
            <a:pPr marL="457200" lvl="0" indent="-457200">
              <a:buFont typeface="Wingdings" panose="05000000000000000000" pitchFamily="2" charset="2"/>
              <a:buChar char="§"/>
            </a:pPr>
            <a:r>
              <a:rPr lang="de-DE" sz="2400" dirty="0" smtClean="0"/>
              <a:t>Heute gibt es den </a:t>
            </a:r>
            <a:r>
              <a:rPr lang="de-DE" sz="2400" dirty="0"/>
              <a:t>BTC in 12 Ländern weltweit</a:t>
            </a:r>
          </a:p>
          <a:p>
            <a:endParaRPr lang="de-DE" sz="2800"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476672"/>
            <a:ext cx="1902730" cy="1267218"/>
          </a:xfrm>
          <a:prstGeom prst="rect">
            <a:avLst/>
          </a:prstGeom>
        </p:spPr>
      </p:pic>
    </p:spTree>
    <p:extLst>
      <p:ext uri="{BB962C8B-B14F-4D97-AF65-F5344CB8AC3E}">
        <p14:creationId xmlns:p14="http://schemas.microsoft.com/office/powerpoint/2010/main" val="2801292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389248"/>
            <a:ext cx="8352928" cy="5078313"/>
          </a:xfrm>
          <a:prstGeom prst="rect">
            <a:avLst/>
          </a:prstGeom>
          <a:noFill/>
        </p:spPr>
        <p:txBody>
          <a:bodyPr wrap="square" rtlCol="0">
            <a:spAutoFit/>
          </a:bodyPr>
          <a:lstStyle/>
          <a:p>
            <a:pPr algn="ctr"/>
            <a:r>
              <a:rPr lang="de-DE" sz="3600" b="1" dirty="0" smtClean="0">
                <a:solidFill>
                  <a:srgbClr val="005E80"/>
                </a:solidFill>
              </a:rPr>
              <a:t>Drei Säulen von Gottesdienst erleben</a:t>
            </a:r>
          </a:p>
          <a:p>
            <a:endParaRPr lang="de-DE" dirty="0" smtClean="0"/>
          </a:p>
          <a:p>
            <a:endParaRPr lang="de-DE" dirty="0"/>
          </a:p>
          <a:p>
            <a:pPr marL="514350" lvl="0" indent="-514350">
              <a:buAutoNum type="arabicParenBoth"/>
            </a:pPr>
            <a:r>
              <a:rPr lang="de-DE" sz="2800" dirty="0" smtClean="0"/>
              <a:t>An einem Sonntag werden in einer Region alle Gottesdienste gemeinsam beworben</a:t>
            </a:r>
          </a:p>
          <a:p>
            <a:pPr marL="514350" lvl="0" indent="-514350">
              <a:buAutoNum type="arabicParenBoth"/>
            </a:pPr>
            <a:endParaRPr lang="de-DE" sz="2800" dirty="0" smtClean="0"/>
          </a:p>
          <a:p>
            <a:pPr marL="514350" lvl="0" indent="-514350">
              <a:buAutoNum type="arabicParenBoth"/>
            </a:pPr>
            <a:r>
              <a:rPr lang="de-DE" sz="2800" dirty="0" smtClean="0"/>
              <a:t>Die Gottesdienste werden gästefreundlich gestaltet. (Vorbereitungsteam)</a:t>
            </a:r>
          </a:p>
          <a:p>
            <a:pPr marL="514350" lvl="0" indent="-514350">
              <a:buAutoNum type="arabicParenBoth"/>
            </a:pPr>
            <a:endParaRPr lang="de-DE" sz="2800" dirty="0" smtClean="0"/>
          </a:p>
          <a:p>
            <a:pPr marL="514350" lvl="0" indent="-514350">
              <a:buAutoNum type="arabicParenBoth"/>
            </a:pPr>
            <a:r>
              <a:rPr lang="de-DE" sz="2800" dirty="0" smtClean="0"/>
              <a:t>Gottesdienstbesucher laden persönlich zum Gottesdienst ein (Vorbereitung nötig)</a:t>
            </a:r>
            <a:endParaRPr lang="de-DE" sz="2800" dirty="0"/>
          </a:p>
          <a:p>
            <a:endParaRPr lang="de-DE" sz="2800" dirty="0"/>
          </a:p>
        </p:txBody>
      </p:sp>
    </p:spTree>
    <p:extLst>
      <p:ext uri="{BB962C8B-B14F-4D97-AF65-F5344CB8AC3E}">
        <p14:creationId xmlns:p14="http://schemas.microsoft.com/office/powerpoint/2010/main" val="1719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260648"/>
            <a:ext cx="8496944" cy="276999"/>
          </a:xfrm>
          <a:prstGeom prst="rect">
            <a:avLst/>
          </a:prstGeom>
          <a:noFill/>
        </p:spPr>
        <p:txBody>
          <a:bodyPr wrap="square" rtlCol="0">
            <a:spAutoFit/>
          </a:bodyPr>
          <a:lstStyle/>
          <a:p>
            <a:r>
              <a:rPr lang="de-DE" sz="1200" dirty="0" smtClean="0"/>
              <a:t>Auf </a:t>
            </a:r>
            <a:r>
              <a:rPr lang="de-DE" sz="1200" dirty="0"/>
              <a:t>dem Weg zu einer missionarischen und gastfreundlichen </a:t>
            </a:r>
            <a:r>
              <a:rPr lang="de-DE" sz="1200" dirty="0" smtClean="0"/>
              <a:t>Gemeinde</a:t>
            </a:r>
            <a:endParaRPr lang="de-DE" sz="1200" dirty="0"/>
          </a:p>
        </p:txBody>
      </p:sp>
      <p:sp>
        <p:nvSpPr>
          <p:cNvPr id="5" name="Textfeld 4"/>
          <p:cNvSpPr txBox="1"/>
          <p:nvPr/>
        </p:nvSpPr>
        <p:spPr>
          <a:xfrm>
            <a:off x="1653815" y="1179512"/>
            <a:ext cx="5256584" cy="461665"/>
          </a:xfrm>
          <a:prstGeom prst="rect">
            <a:avLst/>
          </a:prstGeom>
          <a:noFill/>
        </p:spPr>
        <p:txBody>
          <a:bodyPr wrap="square" rtlCol="0">
            <a:spAutoFit/>
          </a:bodyPr>
          <a:lstStyle/>
          <a:p>
            <a:pPr algn="ctr"/>
            <a:r>
              <a:rPr lang="de-DE" sz="2400" dirty="0" smtClean="0"/>
              <a:t>Ziel: Haltungsänderung</a:t>
            </a:r>
            <a:endParaRPr lang="de-DE" sz="2400" dirty="0"/>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l="20512" t="4109" r="13135" b="28295"/>
          <a:stretch/>
        </p:blipFill>
        <p:spPr>
          <a:xfrm rot="16200000">
            <a:off x="2546085" y="952554"/>
            <a:ext cx="4049999" cy="5834539"/>
          </a:xfrm>
          <a:prstGeom prst="rect">
            <a:avLst/>
          </a:prstGeom>
        </p:spPr>
      </p:pic>
    </p:spTree>
    <p:extLst>
      <p:ext uri="{BB962C8B-B14F-4D97-AF65-F5344CB8AC3E}">
        <p14:creationId xmlns:p14="http://schemas.microsoft.com/office/powerpoint/2010/main" val="3597759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260648"/>
            <a:ext cx="8496944" cy="276999"/>
          </a:xfrm>
          <a:prstGeom prst="rect">
            <a:avLst/>
          </a:prstGeom>
          <a:noFill/>
        </p:spPr>
        <p:txBody>
          <a:bodyPr wrap="square" rtlCol="0">
            <a:spAutoFit/>
          </a:bodyPr>
          <a:lstStyle/>
          <a:p>
            <a:r>
              <a:rPr lang="de-DE" sz="1200" dirty="0" smtClean="0"/>
              <a:t>Auf </a:t>
            </a:r>
            <a:r>
              <a:rPr lang="de-DE" sz="1200" dirty="0"/>
              <a:t>dem Weg zu einer missionarischen und gastfreundlichen </a:t>
            </a:r>
            <a:r>
              <a:rPr lang="de-DE" sz="1200" dirty="0" smtClean="0"/>
              <a:t>Gemeinde</a:t>
            </a:r>
            <a:endParaRPr lang="de-DE" sz="1200" dirty="0"/>
          </a:p>
        </p:txBody>
      </p:sp>
      <p:sp>
        <p:nvSpPr>
          <p:cNvPr id="4" name="Textfeld 3"/>
          <p:cNvSpPr txBox="1"/>
          <p:nvPr/>
        </p:nvSpPr>
        <p:spPr>
          <a:xfrm>
            <a:off x="616694" y="980728"/>
            <a:ext cx="7704856" cy="4401205"/>
          </a:xfrm>
          <a:prstGeom prst="rect">
            <a:avLst/>
          </a:prstGeom>
          <a:noFill/>
        </p:spPr>
        <p:txBody>
          <a:bodyPr wrap="square" rtlCol="0">
            <a:spAutoFit/>
          </a:bodyPr>
          <a:lstStyle/>
          <a:p>
            <a:r>
              <a:rPr lang="de-DE" sz="2800" dirty="0" smtClean="0"/>
              <a:t>Ziele des Projektes:</a:t>
            </a:r>
          </a:p>
          <a:p>
            <a:endParaRPr lang="de-DE" dirty="0" smtClean="0"/>
          </a:p>
          <a:p>
            <a:endParaRPr lang="de-DE" dirty="0" smtClean="0"/>
          </a:p>
          <a:p>
            <a:endParaRPr lang="de-DE" dirty="0"/>
          </a:p>
          <a:p>
            <a:r>
              <a:rPr lang="de-DE" dirty="0" smtClean="0"/>
              <a:t>Menschen werden von </a:t>
            </a:r>
            <a:r>
              <a:rPr lang="de-DE" dirty="0" err="1" smtClean="0"/>
              <a:t>Gottesdienst“besuchern</a:t>
            </a:r>
            <a:r>
              <a:rPr lang="de-DE" dirty="0" smtClean="0"/>
              <a:t>“ zu Gottesdienst-“teilnehmenden“. </a:t>
            </a:r>
          </a:p>
          <a:p>
            <a:endParaRPr lang="de-DE" dirty="0"/>
          </a:p>
          <a:p>
            <a:r>
              <a:rPr lang="de-DE" dirty="0" smtClean="0"/>
              <a:t>Menschen, die zum Gottesdienst </a:t>
            </a:r>
            <a:r>
              <a:rPr lang="de-DE" dirty="0" smtClean="0"/>
              <a:t>gehen, </a:t>
            </a:r>
            <a:r>
              <a:rPr lang="de-DE" dirty="0" smtClean="0"/>
              <a:t>laden persönlich andere ein, mit ihnen den Gottesdienst zu besuchen</a:t>
            </a:r>
          </a:p>
          <a:p>
            <a:endParaRPr lang="de-DE" dirty="0"/>
          </a:p>
          <a:p>
            <a:r>
              <a:rPr lang="de-DE" dirty="0" smtClean="0"/>
              <a:t>Gottesdienstteilnehmende nehmen den Gottesdienst aus der Perspektive ihrer Freunde und Bekannten wahr</a:t>
            </a:r>
          </a:p>
          <a:p>
            <a:endParaRPr lang="de-DE" dirty="0"/>
          </a:p>
          <a:p>
            <a:r>
              <a:rPr lang="de-DE" dirty="0" smtClean="0"/>
              <a:t>Der Gottesdienst wird „gastfreundlich“ gestaltet. Er wird auf die ausgerichtet, die eingeladen werden, nicht auf jene, die schon kommen</a:t>
            </a:r>
            <a:endParaRPr lang="de-DE" dirty="0"/>
          </a:p>
        </p:txBody>
      </p:sp>
      <p:pic>
        <p:nvPicPr>
          <p:cNvPr id="5" name="Picture 2" descr="Sonderschilder - Evangelischer Gottesdienst">
            <a:hlinkClick r:id="rId2" tooltip="Sonderschilder - Evangelischer Gottesdienst"/>
          </p:cNvPr>
          <p:cNvPicPr>
            <a:picLocks noChangeAspect="1" noChangeArrowheads="1"/>
          </p:cNvPicPr>
          <p:nvPr/>
        </p:nvPicPr>
        <p:blipFill>
          <a:blip r:embed="rId3" cstate="print"/>
          <a:srcRect/>
          <a:stretch>
            <a:fillRect/>
          </a:stretch>
        </p:blipFill>
        <p:spPr bwMode="auto">
          <a:xfrm>
            <a:off x="7164288" y="395754"/>
            <a:ext cx="1440160" cy="1440160"/>
          </a:xfrm>
          <a:prstGeom prst="rect">
            <a:avLst/>
          </a:prstGeom>
          <a:noFill/>
        </p:spPr>
      </p:pic>
    </p:spTree>
    <p:extLst>
      <p:ext uri="{BB962C8B-B14F-4D97-AF65-F5344CB8AC3E}">
        <p14:creationId xmlns:p14="http://schemas.microsoft.com/office/powerpoint/2010/main" val="2906950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260648"/>
            <a:ext cx="8496944" cy="276999"/>
          </a:xfrm>
          <a:prstGeom prst="rect">
            <a:avLst/>
          </a:prstGeom>
          <a:noFill/>
        </p:spPr>
        <p:txBody>
          <a:bodyPr wrap="square" rtlCol="0">
            <a:spAutoFit/>
          </a:bodyPr>
          <a:lstStyle/>
          <a:p>
            <a:r>
              <a:rPr lang="de-DE" sz="1200" dirty="0" smtClean="0"/>
              <a:t>Auf </a:t>
            </a:r>
            <a:r>
              <a:rPr lang="de-DE" sz="1200" dirty="0"/>
              <a:t>dem Weg zu einer missionarischen und gastfreundlichen </a:t>
            </a:r>
            <a:r>
              <a:rPr lang="de-DE" sz="1200" dirty="0" smtClean="0"/>
              <a:t>Gemeinde</a:t>
            </a:r>
            <a:endParaRPr lang="de-DE" sz="1200" dirty="0"/>
          </a:p>
        </p:txBody>
      </p:sp>
      <p:sp>
        <p:nvSpPr>
          <p:cNvPr id="4" name="Textfeld 3"/>
          <p:cNvSpPr txBox="1"/>
          <p:nvPr/>
        </p:nvSpPr>
        <p:spPr>
          <a:xfrm>
            <a:off x="466666" y="815346"/>
            <a:ext cx="7416824" cy="4616648"/>
          </a:xfrm>
          <a:prstGeom prst="rect">
            <a:avLst/>
          </a:prstGeom>
          <a:noFill/>
        </p:spPr>
        <p:txBody>
          <a:bodyPr wrap="square" rtlCol="0">
            <a:spAutoFit/>
          </a:bodyPr>
          <a:lstStyle/>
          <a:p>
            <a:pPr algn="ctr"/>
            <a:r>
              <a:rPr lang="de-DE" sz="2400" dirty="0" smtClean="0"/>
              <a:t>„Gottesdienst erleben“</a:t>
            </a:r>
          </a:p>
          <a:p>
            <a:endParaRPr lang="de-DE" dirty="0" smtClean="0"/>
          </a:p>
          <a:p>
            <a:endParaRPr lang="de-DE" dirty="0"/>
          </a:p>
          <a:p>
            <a:endParaRPr lang="de-DE" dirty="0" smtClean="0"/>
          </a:p>
          <a:p>
            <a:endParaRPr lang="de-DE" dirty="0"/>
          </a:p>
          <a:p>
            <a:endParaRPr lang="de-DE" dirty="0" smtClean="0"/>
          </a:p>
          <a:p>
            <a:endParaRPr lang="de-DE" dirty="0" smtClean="0"/>
          </a:p>
          <a:p>
            <a:endParaRPr lang="de-DE" dirty="0"/>
          </a:p>
          <a:p>
            <a:endParaRPr lang="de-DE" dirty="0" smtClean="0"/>
          </a:p>
          <a:p>
            <a:r>
              <a:rPr lang="de-DE" dirty="0" smtClean="0"/>
              <a:t>               Gemeindeglieder		</a:t>
            </a:r>
            <a:r>
              <a:rPr lang="de-DE" dirty="0"/>
              <a:t> </a:t>
            </a:r>
            <a:r>
              <a:rPr lang="de-DE" dirty="0" smtClean="0"/>
              <a:t>           Gottesdienste</a:t>
            </a:r>
          </a:p>
          <a:p>
            <a:r>
              <a:rPr lang="de-DE" dirty="0" smtClean="0"/>
              <a:t>               entwickeln eine		</a:t>
            </a:r>
            <a:r>
              <a:rPr lang="de-DE" dirty="0"/>
              <a:t> </a:t>
            </a:r>
            <a:r>
              <a:rPr lang="de-DE" dirty="0" smtClean="0"/>
              <a:t>     werden gastfreundlich</a:t>
            </a:r>
          </a:p>
          <a:p>
            <a:r>
              <a:rPr lang="de-DE" dirty="0" smtClean="0"/>
              <a:t>          Haltung des Einladens	</a:t>
            </a:r>
            <a:r>
              <a:rPr lang="de-DE" dirty="0"/>
              <a:t> </a:t>
            </a:r>
            <a:r>
              <a:rPr lang="de-DE" dirty="0" smtClean="0"/>
              <a:t>     an denen ausgerichtet</a:t>
            </a:r>
          </a:p>
          <a:p>
            <a:r>
              <a:rPr lang="de-DE" dirty="0"/>
              <a:t>	</a:t>
            </a:r>
            <a:r>
              <a:rPr lang="de-DE" dirty="0" smtClean="0"/>
              <a:t>			        die eingeladen sind</a:t>
            </a:r>
          </a:p>
          <a:p>
            <a:endParaRPr lang="de-DE" dirty="0" smtClean="0"/>
          </a:p>
          <a:p>
            <a:endParaRPr lang="de-DE" dirty="0"/>
          </a:p>
          <a:p>
            <a:r>
              <a:rPr lang="de-DE" b="1" dirty="0" smtClean="0"/>
              <a:t>                 Haltungsänderung / Kulturveränderung in der Gemeinde</a:t>
            </a:r>
            <a:endParaRPr lang="de-DE" b="1" dirty="0"/>
          </a:p>
        </p:txBody>
      </p:sp>
      <p:sp>
        <p:nvSpPr>
          <p:cNvPr id="5" name="Pfeil nach rechts 4"/>
          <p:cNvSpPr/>
          <p:nvPr/>
        </p:nvSpPr>
        <p:spPr>
          <a:xfrm>
            <a:off x="639502" y="5082212"/>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unten 5"/>
          <p:cNvSpPr/>
          <p:nvPr/>
        </p:nvSpPr>
        <p:spPr>
          <a:xfrm>
            <a:off x="1979712" y="1764674"/>
            <a:ext cx="720080" cy="1100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unten 6"/>
          <p:cNvSpPr/>
          <p:nvPr/>
        </p:nvSpPr>
        <p:spPr>
          <a:xfrm>
            <a:off x="5220072" y="1767147"/>
            <a:ext cx="720080" cy="1100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07555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260648"/>
            <a:ext cx="8496944" cy="276999"/>
          </a:xfrm>
          <a:prstGeom prst="rect">
            <a:avLst/>
          </a:prstGeom>
          <a:noFill/>
        </p:spPr>
        <p:txBody>
          <a:bodyPr wrap="square" rtlCol="0">
            <a:spAutoFit/>
          </a:bodyPr>
          <a:lstStyle/>
          <a:p>
            <a:r>
              <a:rPr lang="de-DE" sz="1200" dirty="0" smtClean="0"/>
              <a:t>Auf </a:t>
            </a:r>
            <a:r>
              <a:rPr lang="de-DE" sz="1200" dirty="0"/>
              <a:t>dem Weg zu einer missionarischen und gastfreundlichen </a:t>
            </a:r>
            <a:r>
              <a:rPr lang="de-DE" sz="1200" dirty="0" smtClean="0"/>
              <a:t>Gemeinde</a:t>
            </a:r>
            <a:endParaRPr lang="de-DE" sz="1200" dirty="0"/>
          </a:p>
        </p:txBody>
      </p:sp>
      <p:sp>
        <p:nvSpPr>
          <p:cNvPr id="4" name="Textfeld 3"/>
          <p:cNvSpPr txBox="1"/>
          <p:nvPr/>
        </p:nvSpPr>
        <p:spPr>
          <a:xfrm>
            <a:off x="395536" y="548680"/>
            <a:ext cx="8064896" cy="4893647"/>
          </a:xfrm>
          <a:prstGeom prst="rect">
            <a:avLst/>
          </a:prstGeom>
          <a:noFill/>
        </p:spPr>
        <p:txBody>
          <a:bodyPr wrap="square" rtlCol="0">
            <a:spAutoFit/>
          </a:bodyPr>
          <a:lstStyle/>
          <a:p>
            <a:r>
              <a:rPr lang="de-DE" sz="2400" dirty="0" smtClean="0"/>
              <a:t>    Elemente des Projekts</a:t>
            </a:r>
          </a:p>
          <a:p>
            <a:pPr>
              <a:lnSpc>
                <a:spcPct val="150000"/>
              </a:lnSpc>
            </a:pPr>
            <a:endParaRPr lang="de-DE" dirty="0" smtClean="0"/>
          </a:p>
          <a:p>
            <a:pPr>
              <a:lnSpc>
                <a:spcPct val="150000"/>
              </a:lnSpc>
            </a:pPr>
            <a:endParaRPr lang="de-DE" dirty="0"/>
          </a:p>
          <a:p>
            <a:pPr marL="285750" indent="-285750">
              <a:lnSpc>
                <a:spcPct val="150000"/>
              </a:lnSpc>
              <a:buFont typeface="Wingdings" panose="05000000000000000000" pitchFamily="2" charset="2"/>
              <a:buChar char="§"/>
            </a:pPr>
            <a:r>
              <a:rPr lang="de-DE" dirty="0" smtClean="0"/>
              <a:t>Ein Sonntag wird zum „Gottesdienst erleben Sonntag“ bestimmt</a:t>
            </a:r>
          </a:p>
          <a:p>
            <a:pPr marL="285750" indent="-285750">
              <a:lnSpc>
                <a:spcPct val="150000"/>
              </a:lnSpc>
              <a:buFont typeface="Wingdings" panose="05000000000000000000" pitchFamily="2" charset="2"/>
              <a:buChar char="§"/>
            </a:pPr>
            <a:r>
              <a:rPr lang="de-DE" dirty="0" smtClean="0"/>
              <a:t>Partner in der Region werden gewonnen. </a:t>
            </a:r>
          </a:p>
          <a:p>
            <a:pPr marL="285750" indent="-285750">
              <a:lnSpc>
                <a:spcPct val="150000"/>
              </a:lnSpc>
              <a:buFont typeface="Wingdings" panose="05000000000000000000" pitchFamily="2" charset="2"/>
              <a:buChar char="§"/>
            </a:pPr>
            <a:r>
              <a:rPr lang="de-DE" dirty="0" smtClean="0"/>
              <a:t>Der Gottesdienst wird besonders gastfreundlich, aber nicht spektakulär gestaltet</a:t>
            </a:r>
          </a:p>
          <a:p>
            <a:pPr marL="285750" indent="-285750">
              <a:lnSpc>
                <a:spcPct val="150000"/>
              </a:lnSpc>
              <a:buFont typeface="Wingdings" panose="05000000000000000000" pitchFamily="2" charset="2"/>
              <a:buChar char="§"/>
            </a:pPr>
            <a:r>
              <a:rPr lang="de-DE" dirty="0" smtClean="0"/>
              <a:t>Die Kultur der „Gastfreundschaft“ in der Gemeinde wird bedacht und weiter entwickelt (den Gottesdienst mit den Augen der anderen sehen)</a:t>
            </a:r>
          </a:p>
          <a:p>
            <a:pPr marL="285750" indent="-285750">
              <a:lnSpc>
                <a:spcPct val="150000"/>
              </a:lnSpc>
              <a:buFont typeface="Wingdings" panose="05000000000000000000" pitchFamily="2" charset="2"/>
              <a:buChar char="§"/>
            </a:pPr>
            <a:r>
              <a:rPr lang="de-DE" dirty="0" smtClean="0"/>
              <a:t>Mit interessierten Gemeindegliedern wird über das „persönliche Einladen“ nachgedacht. Wie mache ich das? An wen denke ich? Was hindert mich?</a:t>
            </a:r>
          </a:p>
          <a:p>
            <a:pPr marL="285750" indent="-285750">
              <a:buFont typeface="Wingdings" panose="05000000000000000000" pitchFamily="2" charset="2"/>
              <a:buChar char="§"/>
            </a:pPr>
            <a:endParaRPr lang="de-DE"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04664"/>
            <a:ext cx="2504306" cy="798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56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420</Words>
  <Application>Microsoft Office PowerPoint</Application>
  <PresentationFormat>Bildschirmpräsentation (4:3)</PresentationFormat>
  <Paragraphs>82</Paragraphs>
  <Slides>12</Slides>
  <Notes>0</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EOK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Ebert, Axel</dc:creator>
  <cp:lastModifiedBy>Ebert, Axel</cp:lastModifiedBy>
  <cp:revision>154</cp:revision>
  <cp:lastPrinted>2018-05-07T12:55:29Z</cp:lastPrinted>
  <dcterms:created xsi:type="dcterms:W3CDTF">2016-08-24T09:16:19Z</dcterms:created>
  <dcterms:modified xsi:type="dcterms:W3CDTF">2018-07-24T09:47:08Z</dcterms:modified>
</cp:coreProperties>
</file>