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sldIdLst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728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>
                <a:sym typeface="Gill Sans" charset="0"/>
              </a:rPr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6" descr="Master3b.em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vimeo.com/8777892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/>
          </p:cNvSpPr>
          <p:nvPr/>
        </p:nvSpPr>
        <p:spPr bwMode="auto">
          <a:xfrm>
            <a:off x="-63500" y="-38100"/>
            <a:ext cx="13068300" cy="6248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99" name="Rectangle 2"/>
          <p:cNvSpPr>
            <a:spLocks/>
          </p:cNvSpPr>
          <p:nvPr/>
        </p:nvSpPr>
        <p:spPr bwMode="auto">
          <a:xfrm>
            <a:off x="-50800" y="1828800"/>
            <a:ext cx="13068300" cy="2019300"/>
          </a:xfrm>
          <a:prstGeom prst="rect">
            <a:avLst/>
          </a:prstGeom>
          <a:solidFill>
            <a:schemeClr val="accent1">
              <a:alpha val="74901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738" y="5626100"/>
            <a:ext cx="13190538" cy="430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1" name="Rectangle 4"/>
          <p:cNvSpPr>
            <a:spLocks/>
          </p:cNvSpPr>
          <p:nvPr/>
        </p:nvSpPr>
        <p:spPr bwMode="auto">
          <a:xfrm>
            <a:off x="381720" y="2139950"/>
            <a:ext cx="12314237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5600" dirty="0" err="1" smtClean="0">
                <a:solidFill>
                  <a:srgbClr val="FFFFFF"/>
                </a:solidFill>
                <a:latin typeface="TheSansOffice" charset="0"/>
                <a:ea typeface="TheSans Bold Plain" charset="0"/>
                <a:cs typeface="TheSans Bold Plain" charset="0"/>
                <a:sym typeface="TheSans Bold Plain" charset="0"/>
              </a:rPr>
              <a:t>Gottesdienst</a:t>
            </a:r>
            <a:r>
              <a:rPr lang="en-US" sz="5600" dirty="0" smtClean="0">
                <a:solidFill>
                  <a:srgbClr val="FFFFFF"/>
                </a:solidFill>
                <a:latin typeface="TheSansOffice" charset="0"/>
                <a:ea typeface="TheSans Bold Plain" charset="0"/>
                <a:cs typeface="TheSans Bold Plain" charset="0"/>
                <a:sym typeface="TheSans Bold Plain" charset="0"/>
              </a:rPr>
              <a:t> </a:t>
            </a:r>
            <a:r>
              <a:rPr lang="en-US" sz="5600" dirty="0" err="1" smtClean="0">
                <a:solidFill>
                  <a:srgbClr val="FFFFFF"/>
                </a:solidFill>
                <a:latin typeface="TheSansOffice" charset="0"/>
                <a:ea typeface="TheSans Bold Plain" charset="0"/>
                <a:cs typeface="TheSans Bold Plain" charset="0"/>
                <a:sym typeface="TheSans Bold Plain" charset="0"/>
              </a:rPr>
              <a:t>erleben</a:t>
            </a:r>
            <a:endParaRPr lang="en-US" sz="5600" dirty="0" smtClean="0">
              <a:solidFill>
                <a:srgbClr val="FFFFFF"/>
              </a:solidFill>
              <a:latin typeface="TheSansOffice" charset="0"/>
              <a:ea typeface="TheSans Bold Plain" charset="0"/>
              <a:cs typeface="TheSans Bold Plain" charset="0"/>
              <a:sym typeface="TheSans Bold Plain" charset="0"/>
            </a:endParaRPr>
          </a:p>
          <a:p>
            <a:pPr algn="l"/>
            <a:r>
              <a:rPr lang="en-US" sz="5600" dirty="0" smtClean="0">
                <a:solidFill>
                  <a:srgbClr val="FFFFFF"/>
                </a:solidFill>
                <a:latin typeface="TheSansOffice" charset="0"/>
                <a:ea typeface="TheSans Bold Plain" charset="0"/>
                <a:cs typeface="TheSans Bold Plain" charset="0"/>
                <a:sym typeface="TheSans Bold Plain" charset="0"/>
              </a:rPr>
              <a:t>Back to church Sunday in Deutschland</a:t>
            </a:r>
            <a:endParaRPr lang="en-US" sz="5600" dirty="0">
              <a:solidFill>
                <a:srgbClr val="FFFFFF"/>
              </a:solidFill>
              <a:latin typeface="TheSansOffice" charset="0"/>
              <a:ea typeface="TheSans Bold Plain" charset="0"/>
              <a:cs typeface="TheSans Bold Plain" charset="0"/>
              <a:sym typeface="TheSans Bold Plai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/>
          </p:cNvSpPr>
          <p:nvPr/>
        </p:nvSpPr>
        <p:spPr bwMode="auto">
          <a:xfrm>
            <a:off x="0" y="29073"/>
            <a:ext cx="108331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5600" dirty="0" smtClean="0">
                <a:solidFill>
                  <a:srgbClr val="4A77AD"/>
                </a:solidFill>
                <a:latin typeface="TheSansOffice" charset="0"/>
                <a:ea typeface="TheSans Bold Plain" charset="0"/>
                <a:cs typeface="TheSans Bold Plain" charset="0"/>
                <a:sym typeface="TheSans Bold Plain" charset="0"/>
              </a:rPr>
              <a:t>Inviting someone you know to something you love</a:t>
            </a:r>
            <a:endParaRPr lang="en-US" sz="5600" dirty="0">
              <a:solidFill>
                <a:srgbClr val="4A77AD"/>
              </a:solidFill>
              <a:latin typeface="TheSansOffice" charset="0"/>
              <a:ea typeface="TheSans Bold Plain" charset="0"/>
              <a:cs typeface="TheSans Bold Plain" charset="0"/>
              <a:sym typeface="TheSans Bold Plain" charset="0"/>
            </a:endParaRPr>
          </a:p>
        </p:txBody>
      </p:sp>
      <p:sp>
        <p:nvSpPr>
          <p:cNvPr id="5123" name="Rectangle 2"/>
          <p:cNvSpPr>
            <a:spLocks/>
          </p:cNvSpPr>
          <p:nvPr/>
        </p:nvSpPr>
        <p:spPr bwMode="auto">
          <a:xfrm>
            <a:off x="885776" y="8477200"/>
            <a:ext cx="113157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 anchor="ctr">
            <a:prstTxWarp prst="textNoShape">
              <a:avLst/>
            </a:prstTxWarp>
          </a:bodyPr>
          <a:lstStyle/>
          <a:p>
            <a:pPr marL="39688"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3600" dirty="0" smtClean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Der Back to church Sunday in </a:t>
            </a:r>
            <a:r>
              <a:rPr lang="en-US" sz="3600" dirty="0" err="1" smtClean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Großbritannien</a:t>
            </a:r>
            <a:endParaRPr lang="en-US" sz="3600" dirty="0">
              <a:solidFill>
                <a:srgbClr val="141313"/>
              </a:solidFill>
              <a:latin typeface="TheSansOffice" charset="0"/>
              <a:ea typeface="TheSans SemiLight Plain" charset="0"/>
              <a:cs typeface="TheSans SemiLight Plain" charset="0"/>
              <a:sym typeface="TheSans SemiLight Plain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49872" y="3868688"/>
            <a:ext cx="8511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Videoclip unter : </a:t>
            </a:r>
            <a:r>
              <a:rPr lang="de-DE" sz="3600" u="sng" dirty="0">
                <a:hlinkClick r:id="rId2"/>
              </a:rPr>
              <a:t>http://vimeo.com/87778923</a:t>
            </a:r>
            <a:r>
              <a:rPr lang="de-DE" sz="3600" dirty="0"/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802928"/>
            <a:ext cx="11703050" cy="1265560"/>
          </a:xfrm>
        </p:spPr>
        <p:txBody>
          <a:bodyPr/>
          <a:lstStyle/>
          <a:p>
            <a:r>
              <a:rPr lang="de-DE" sz="4000" dirty="0" smtClean="0"/>
              <a:t>Gemeinsam beworbener Gottesdienst im September</a:t>
            </a:r>
            <a:br>
              <a:rPr lang="de-DE" sz="4000" dirty="0" smtClean="0"/>
            </a:b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1897459"/>
            <a:ext cx="11703050" cy="6435725"/>
          </a:xfrm>
        </p:spPr>
        <p:txBody>
          <a:bodyPr/>
          <a:lstStyle/>
          <a:p>
            <a:r>
              <a:rPr lang="de-DE" sz="3600" dirty="0" smtClean="0"/>
              <a:t>Beginn 2002 in Manchester. In wenigen Jahren von einem Bistum auf fast alle übergesprungen: Gemeinsamer Termin, Motivation zum Einladen, schöne Gestaltung, Gastfreundschaft, neue Kontakte ...</a:t>
            </a:r>
          </a:p>
          <a:p>
            <a:r>
              <a:rPr lang="de-DE" sz="3600" dirty="0" smtClean="0"/>
              <a:t>Kernidee: Gottesdienst-Teilnehmer laden andere zum Gottesdienst ein, weil sie ihnen diese schöne Erfahrung gönnen</a:t>
            </a:r>
          </a:p>
          <a:p>
            <a:r>
              <a:rPr lang="de-DE" sz="3600" dirty="0" smtClean="0"/>
              <a:t>Teilnahme steigt deutlich: 2011 </a:t>
            </a:r>
            <a:r>
              <a:rPr lang="de-DE" sz="3600" dirty="0" err="1" smtClean="0"/>
              <a:t>ca</a:t>
            </a:r>
            <a:r>
              <a:rPr lang="de-DE" sz="3600" dirty="0" smtClean="0"/>
              <a:t> 77.000 Menschen zusätzlich in Gottesdiensten</a:t>
            </a:r>
          </a:p>
          <a:p>
            <a:r>
              <a:rPr lang="de-DE" sz="3600" dirty="0" smtClean="0"/>
              <a:t>Nach zehn Jahren (2014): Ausweitung auf jährlich fünf Zeiträume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13843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744" y="628328"/>
            <a:ext cx="11703050" cy="1265560"/>
          </a:xfrm>
        </p:spPr>
        <p:txBody>
          <a:bodyPr/>
          <a:lstStyle/>
          <a:p>
            <a:r>
              <a:rPr lang="de-DE" sz="4000" dirty="0" smtClean="0"/>
              <a:t>Auch für </a:t>
            </a:r>
            <a:r>
              <a:rPr lang="de-DE" sz="4000" dirty="0"/>
              <a:t>D</a:t>
            </a:r>
            <a:r>
              <a:rPr lang="de-DE" sz="4000" dirty="0" smtClean="0"/>
              <a:t>eutschland?</a:t>
            </a:r>
            <a:br>
              <a:rPr lang="de-DE" sz="4000" dirty="0" smtClean="0"/>
            </a:b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9752" y="1780456"/>
            <a:ext cx="11703050" cy="7056784"/>
          </a:xfrm>
        </p:spPr>
        <p:txBody>
          <a:bodyPr/>
          <a:lstStyle/>
          <a:p>
            <a:r>
              <a:rPr lang="de-DE" sz="3600" dirty="0" smtClean="0"/>
              <a:t>Es ist ein Projekt aus Gemeinden für Gemeinden: Wertschätzung des Bestehenden</a:t>
            </a:r>
            <a:r>
              <a:rPr lang="de-DE" sz="3600" dirty="0"/>
              <a:t> </a:t>
            </a:r>
            <a:r>
              <a:rPr lang="de-DE" sz="3600" dirty="0" smtClean="0"/>
              <a:t>+ Entlastung</a:t>
            </a:r>
          </a:p>
          <a:p>
            <a:r>
              <a:rPr lang="de-DE" sz="3600" dirty="0" smtClean="0"/>
              <a:t>Mögliche missionarische </a:t>
            </a:r>
            <a:r>
              <a:rPr lang="de-DE" sz="3600" dirty="0"/>
              <a:t>Breiten- und Tiefenwirkung </a:t>
            </a:r>
            <a:r>
              <a:rPr lang="de-DE" sz="3600" dirty="0" smtClean="0"/>
              <a:t>mit Gottesdienst </a:t>
            </a:r>
            <a:r>
              <a:rPr lang="de-DE" sz="3600" dirty="0"/>
              <a:t>als zentralem Angebot des christlichen Glaubens. </a:t>
            </a:r>
            <a:endParaRPr lang="de-DE" sz="3600" dirty="0" smtClean="0"/>
          </a:p>
          <a:p>
            <a:r>
              <a:rPr lang="de-DE" sz="3600" dirty="0" smtClean="0"/>
              <a:t>Verknüpfung von Neugier </a:t>
            </a:r>
            <a:r>
              <a:rPr lang="de-DE" sz="3600" dirty="0"/>
              <a:t>auf Liturgie, Musik, Verkündigung und Begegnung mit </a:t>
            </a:r>
            <a:r>
              <a:rPr lang="de-DE" sz="3600" dirty="0" smtClean="0"/>
              <a:t>der Glaubwürdigkeit persönlicher Beziehungen.</a:t>
            </a:r>
          </a:p>
          <a:p>
            <a:r>
              <a:rPr lang="de-DE" sz="3600" dirty="0" smtClean="0"/>
              <a:t>Wechselseitige Entlastung der Region in Vorbereitung, Bewerbung, Auswertung.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62620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700336"/>
            <a:ext cx="11703050" cy="1265560"/>
          </a:xfrm>
        </p:spPr>
        <p:txBody>
          <a:bodyPr/>
          <a:lstStyle/>
          <a:p>
            <a:r>
              <a:rPr lang="de-DE" sz="4000" dirty="0" smtClean="0"/>
              <a:t>Voraussetzungen für Umsetzung (I)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1998" y="2113483"/>
            <a:ext cx="11703050" cy="6435725"/>
          </a:xfrm>
        </p:spPr>
        <p:txBody>
          <a:bodyPr/>
          <a:lstStyle/>
          <a:p>
            <a:r>
              <a:rPr lang="de-DE" sz="3600" dirty="0" smtClean="0"/>
              <a:t>Zielgruppen entdecken: Nachbarn, Freunde &amp; Bekannte - Neugierige, Distanzierte, Ausgetretene ...</a:t>
            </a:r>
          </a:p>
          <a:p>
            <a:r>
              <a:rPr lang="de-DE" sz="3600" dirty="0" smtClean="0"/>
              <a:t>Mentalität trainieren: Gäste willkommen! Besucherfreundliche Gestaltung</a:t>
            </a:r>
            <a:r>
              <a:rPr lang="de-DE" sz="3600" dirty="0" smtClean="0"/>
              <a:t>.</a:t>
            </a:r>
          </a:p>
          <a:p>
            <a:r>
              <a:rPr lang="de-DE" sz="3600" dirty="0" smtClean="0"/>
              <a:t>Zum Einladen motivieren: Die meisten denken gar nicht daran, jemanden einzuladen</a:t>
            </a:r>
            <a:endParaRPr lang="de-DE" sz="3600" dirty="0" smtClean="0"/>
          </a:p>
          <a:p>
            <a:r>
              <a:rPr lang="de-DE" sz="3600" dirty="0"/>
              <a:t>Gastfreundschaft ohne Verpflichtungen oder versteckte Erwartungen</a:t>
            </a:r>
            <a:r>
              <a:rPr lang="de-DE" sz="3600" dirty="0" smtClean="0"/>
              <a:t>.</a:t>
            </a:r>
          </a:p>
          <a:p>
            <a:r>
              <a:rPr lang="de-DE" sz="3600" dirty="0" smtClean="0"/>
              <a:t>Offenheit: Interesse und Erwartung bei vielen, die von sich aus nicht in Gottesdienste kämen (</a:t>
            </a:r>
            <a:r>
              <a:rPr lang="de-DE" sz="3600" dirty="0" smtClean="0"/>
              <a:t>KMU 5 </a:t>
            </a:r>
            <a:r>
              <a:rPr lang="de-DE" sz="3600" dirty="0" smtClean="0"/>
              <a:t>etc.)</a:t>
            </a:r>
          </a:p>
        </p:txBody>
      </p:sp>
    </p:spTree>
    <p:extLst>
      <p:ext uri="{BB962C8B-B14F-4D97-AF65-F5344CB8AC3E}">
        <p14:creationId xmlns:p14="http://schemas.microsoft.com/office/powerpoint/2010/main" val="3159277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802928"/>
            <a:ext cx="11703050" cy="1265560"/>
          </a:xfrm>
        </p:spPr>
        <p:txBody>
          <a:bodyPr/>
          <a:lstStyle/>
          <a:p>
            <a:r>
              <a:rPr lang="de-DE" sz="4000" dirty="0" smtClean="0"/>
              <a:t>Voraussetzungen für Umsetzung II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 smtClean="0"/>
              <a:t>Mentalitätsveränderung A: den Gottesdienst für die machen, die sonst nicht kommen – </a:t>
            </a:r>
            <a:r>
              <a:rPr lang="de-DE" sz="3600" dirty="0"/>
              <a:t>und persönlich zu </a:t>
            </a:r>
            <a:r>
              <a:rPr lang="de-DE" sz="3600" dirty="0" smtClean="0"/>
              <a:t>einer religiösen Veranstaltung einladen. </a:t>
            </a:r>
          </a:p>
          <a:p>
            <a:r>
              <a:rPr lang="de-DE" sz="3600" dirty="0" smtClean="0"/>
              <a:t>Mentalitätsveränderung B: Wechselseitige Kooperation und Unterstützung. Gemeinsamer Termin. </a:t>
            </a:r>
          </a:p>
          <a:p>
            <a:r>
              <a:rPr lang="de-DE" sz="3600" dirty="0" smtClean="0"/>
              <a:t>Prioritätensetzung und -verschiebung im Jahresablauf.</a:t>
            </a:r>
          </a:p>
        </p:txBody>
      </p:sp>
    </p:spTree>
    <p:extLst>
      <p:ext uri="{BB962C8B-B14F-4D97-AF65-F5344CB8AC3E}">
        <p14:creationId xmlns:p14="http://schemas.microsoft.com/office/powerpoint/2010/main" val="3153347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802928"/>
            <a:ext cx="11703050" cy="1265560"/>
          </a:xfrm>
        </p:spPr>
        <p:txBody>
          <a:bodyPr/>
          <a:lstStyle/>
          <a:p>
            <a:r>
              <a:rPr lang="de-DE" sz="4000" dirty="0" smtClean="0"/>
              <a:t>Vorgehen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1996480"/>
            <a:ext cx="11703050" cy="6768752"/>
          </a:xfrm>
        </p:spPr>
        <p:txBody>
          <a:bodyPr/>
          <a:lstStyle/>
          <a:p>
            <a:r>
              <a:rPr lang="de-DE" sz="3600" dirty="0"/>
              <a:t>Pilotregionen </a:t>
            </a:r>
            <a:r>
              <a:rPr lang="de-DE" sz="3600" dirty="0" smtClean="0"/>
              <a:t>als Vorreiter: Interesse durch Engagierte gemeldet.</a:t>
            </a:r>
          </a:p>
          <a:p>
            <a:r>
              <a:rPr lang="de-DE" sz="3600" dirty="0" smtClean="0"/>
              <a:t>Kommunikation der Idee vor Ort -&gt; Entscheidung über Beteiligung </a:t>
            </a:r>
          </a:p>
          <a:p>
            <a:r>
              <a:rPr lang="de-DE" sz="3600" dirty="0" smtClean="0"/>
              <a:t>Planung, Schulung, Durchführung und Auswertung in </a:t>
            </a:r>
            <a:r>
              <a:rPr lang="de-DE" sz="3600" dirty="0"/>
              <a:t>den Regionen </a:t>
            </a:r>
            <a:r>
              <a:rPr lang="de-DE" sz="3600" dirty="0" smtClean="0"/>
              <a:t>mit Hilfe </a:t>
            </a:r>
            <a:r>
              <a:rPr lang="de-DE" sz="3600" dirty="0" err="1" smtClean="0"/>
              <a:t>ZMiR</a:t>
            </a:r>
            <a:r>
              <a:rPr lang="de-DE" sz="3600" dirty="0" smtClean="0"/>
              <a:t>, ggf. landeskirchlichen Diensten</a:t>
            </a:r>
          </a:p>
          <a:p>
            <a:r>
              <a:rPr lang="de-DE" sz="3600" dirty="0" smtClean="0"/>
              <a:t>Integration </a:t>
            </a:r>
            <a:r>
              <a:rPr lang="de-DE" sz="3600" dirty="0"/>
              <a:t>vorhandener Erfahrungen aus England und Deutschland (Rhauderfehn, Herne, Schaumburg-</a:t>
            </a:r>
            <a:r>
              <a:rPr lang="de-DE" sz="3600" dirty="0" smtClean="0"/>
              <a:t>Lippe, ..)</a:t>
            </a:r>
            <a:endParaRPr lang="de-DE" sz="3600" dirty="0"/>
          </a:p>
          <a:p>
            <a:r>
              <a:rPr lang="de-DE" sz="3600" dirty="0" smtClean="0"/>
              <a:t>Elementares Material zentral, originelle Ausführung regional</a:t>
            </a:r>
          </a:p>
          <a:p>
            <a:endParaRPr 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73806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802928"/>
            <a:ext cx="11703050" cy="1265560"/>
          </a:xfrm>
        </p:spPr>
        <p:txBody>
          <a:bodyPr/>
          <a:lstStyle/>
          <a:p>
            <a:r>
              <a:rPr lang="de-DE" sz="4000" dirty="0" smtClean="0"/>
              <a:t>Chancen, Risiken und Nebenwirkungen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140496"/>
            <a:ext cx="11703050" cy="6435725"/>
          </a:xfrm>
        </p:spPr>
        <p:txBody>
          <a:bodyPr/>
          <a:lstStyle/>
          <a:p>
            <a:r>
              <a:rPr lang="de-DE" sz="3600" dirty="0" smtClean="0"/>
              <a:t>Realistische Konzentration auf vorhandene Gottesdienste ist zugleich Reduktion. Ebenso regionale Formate-Ergänzung möglich. </a:t>
            </a:r>
          </a:p>
          <a:p>
            <a:r>
              <a:rPr lang="de-DE" sz="3600" dirty="0" smtClean="0"/>
              <a:t>Widerstand gegen Top-Down-Kampagnen! Also: Freiwilligkeit, Unvollständigkeit, Sogeffekt („ das wollen wir auch haben“).</a:t>
            </a:r>
          </a:p>
          <a:p>
            <a:r>
              <a:rPr lang="de-DE" sz="3600" dirty="0" smtClean="0"/>
              <a:t>Protestantisch häufig Föderalisierung der Kernidee (jeder macht sein Ding) = Durchlöcherung der Option auf nationale Kennmarke.</a:t>
            </a:r>
          </a:p>
          <a:p>
            <a:r>
              <a:rPr lang="de-DE" sz="3600" dirty="0" smtClean="0"/>
              <a:t>Ökumenische Offenheit – wann und wo immer möglich.</a:t>
            </a:r>
          </a:p>
        </p:txBody>
      </p:sp>
    </p:spTree>
    <p:extLst>
      <p:ext uri="{BB962C8B-B14F-4D97-AF65-F5344CB8AC3E}">
        <p14:creationId xmlns:p14="http://schemas.microsoft.com/office/powerpoint/2010/main" val="26647145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D_ZMIR_Mas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A77A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1BDD3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ellblau">
  <a:themeElements>
    <a:clrScheme name="hellbl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llblau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hellbl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EKD_ZMIR_Master.potx</Template>
  <TotalTime>0</TotalTime>
  <Pages>0</Pages>
  <Words>429</Words>
  <Characters>0</Characters>
  <Application>Microsoft Macintosh PowerPoint</Application>
  <PresentationFormat>Benutzerdefiniert</PresentationFormat>
  <Lines>0</Lines>
  <Paragraphs>36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EKD_ZMIR_Master</vt:lpstr>
      <vt:lpstr>hellblau</vt:lpstr>
      <vt:lpstr>PowerPoint-Präsentation</vt:lpstr>
      <vt:lpstr>PowerPoint-Präsentation</vt:lpstr>
      <vt:lpstr>Gemeinsam beworbener Gottesdienst im September </vt:lpstr>
      <vt:lpstr>Auch für Deutschland? </vt:lpstr>
      <vt:lpstr>Voraussetzungen für Umsetzung (I)</vt:lpstr>
      <vt:lpstr>Voraussetzungen für Umsetzung II</vt:lpstr>
      <vt:lpstr>Vorgehen</vt:lpstr>
      <vt:lpstr>Chancen, Risiken und Nebenwirkungen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/>
  <cp:keywords/>
  <dc:description/>
  <cp:lastModifiedBy>Hans-Hermann Pompe</cp:lastModifiedBy>
  <cp:revision>51</cp:revision>
  <cp:lastPrinted>2015-09-21T13:37:11Z</cp:lastPrinted>
  <dcterms:created xsi:type="dcterms:W3CDTF">2010-10-21T07:15:13Z</dcterms:created>
  <dcterms:modified xsi:type="dcterms:W3CDTF">2016-01-27T17:15:29Z</dcterms:modified>
</cp:coreProperties>
</file>