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82" r:id="rId5"/>
    <p:sldId id="283" r:id="rId6"/>
    <p:sldId id="284" r:id="rId7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Standardabschnitt" id="{E2CE13D3-7CE7-43BD-87C2-7589D219F01E}">
          <p14:sldIdLst>
            <p14:sldId id="256"/>
            <p14:sldId id="257"/>
            <p14:sldId id="282"/>
            <p14:sldId id="283"/>
            <p14:sldId id="284"/>
          </p14:sldIdLst>
        </p14:section>
        <p14:section name="Abschnitt ohne Titel" id="{0BF827CA-D99E-4162-B88F-9C1C3845AE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A08"/>
    <a:srgbClr val="0DE2FF"/>
    <a:srgbClr val="64A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8569" autoAdjust="0"/>
  </p:normalViewPr>
  <p:slideViewPr>
    <p:cSldViewPr showGuides="1">
      <p:cViewPr varScale="1">
        <p:scale>
          <a:sx n="65" d="100"/>
          <a:sy n="65" d="100"/>
        </p:scale>
        <p:origin x="498" y="4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7F1395-3C05-42B8-8E5A-1CBA5522A232}" type="datetimeFigureOut">
              <a:rPr lang="de-DE"/>
              <a:pPr>
                <a:defRPr/>
              </a:pPr>
              <a:t>28.10.2016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16DFD5-38D2-4BDA-9FDA-E710E2ABA7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 rot="21294911">
            <a:off x="1957552" y="936221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bgb-f.eu/veranstaltungen/Besonderes/2006-11-19_Taize-Gottesdienst/2006-11-19_Taize-Gottesdienst-0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185"/>
            <a:ext cx="13004800" cy="80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1" y="0"/>
            <a:ext cx="9814768" cy="81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Textfeld 5"/>
          <p:cNvSpPr txBox="1"/>
          <p:nvPr userDrawn="1"/>
        </p:nvSpPr>
        <p:spPr>
          <a:xfrm rot="21294911">
            <a:off x="1957552" y="941387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92" y="904528"/>
            <a:ext cx="1993504" cy="5575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 rot="21294911">
            <a:off x="1957552" y="9413873"/>
            <a:ext cx="1652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 smtClean="0">
                <a:latin typeface="Calibri" panose="020F0502020204030204" pitchFamily="34" charset="0"/>
              </a:rPr>
              <a:t>Folie </a:t>
            </a:r>
            <a:fld id="{402D5907-68B5-47FC-B708-95DB2CDFF8D8}" type="slidenum">
              <a:rPr lang="de-DE" sz="1600" smtClean="0">
                <a:latin typeface="Calibri" panose="020F0502020204030204" pitchFamily="34" charset="0"/>
              </a:rPr>
              <a:t>‹Nr.›</a:t>
            </a:fld>
            <a:endParaRPr lang="de-DE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 descr="Master3b.em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 userDrawn="1"/>
        </p:nvSpPr>
        <p:spPr>
          <a:xfrm>
            <a:off x="8158163" y="9377363"/>
            <a:ext cx="10683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bg1"/>
                </a:solidFill>
                <a:latin typeface="TheSansOffice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www.zmir.de</a:t>
            </a:r>
          </a:p>
        </p:txBody>
      </p:sp>
      <p:sp>
        <p:nvSpPr>
          <p:cNvPr id="1028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238125" y="989013"/>
            <a:ext cx="12457113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Gill Sans"/>
              </a:rPr>
              <a:t>Textmasterformate durch Klicken bearbeiten</a:t>
            </a:r>
          </a:p>
          <a:p>
            <a:pPr lvl="1"/>
            <a:r>
              <a:rPr lang="de-DE" smtClean="0">
                <a:sym typeface="Gill Sans"/>
              </a:rPr>
              <a:t>Zweite Ebene</a:t>
            </a:r>
          </a:p>
          <a:p>
            <a:pPr lvl="2"/>
            <a:r>
              <a:rPr lang="de-DE" smtClean="0">
                <a:sym typeface="Gill Sans"/>
              </a:rPr>
              <a:t>Dritte Ebene</a:t>
            </a:r>
          </a:p>
          <a:p>
            <a:pPr lvl="3"/>
            <a:r>
              <a:rPr lang="de-DE" smtClean="0">
                <a:sym typeface="Gill Sans"/>
              </a:rPr>
              <a:t>Vierte Ebene</a:t>
            </a:r>
          </a:p>
          <a:p>
            <a:pPr lvl="4"/>
            <a:r>
              <a:rPr lang="de-DE" smtClean="0">
                <a:sym typeface="Gill Sans"/>
              </a:rPr>
              <a:t>Fünfte Ebene</a:t>
            </a:r>
          </a:p>
        </p:txBody>
      </p:sp>
      <p:sp>
        <p:nvSpPr>
          <p:cNvPr id="1029" name="Titelplatzhalter 6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815513" cy="809625"/>
          </a:xfrm>
          <a:prstGeom prst="rect">
            <a:avLst/>
          </a:prstGeom>
          <a:solidFill>
            <a:srgbClr val="7DA2D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Gill Sans"/>
              </a:rPr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+mj-ea"/>
          <a:cs typeface="Calibri" pitchFamily="34" charset="0"/>
          <a:sym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  <a:ea typeface="ヒラギノ角ゴ ProN W3" charset="0"/>
          <a:cs typeface="Calibri" pitchFamily="34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-317500"/>
            <a:ext cx="13195300" cy="1025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0863"/>
            <a:ext cx="13103225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1714500"/>
            <a:ext cx="10193337" cy="1231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-63500" y="-38100"/>
            <a:ext cx="13068300" cy="6248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8" y="5626100"/>
            <a:ext cx="13190538" cy="430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7" name="Rectangle 4"/>
          <p:cNvSpPr>
            <a:spLocks/>
          </p:cNvSpPr>
          <p:nvPr/>
        </p:nvSpPr>
        <p:spPr bwMode="auto">
          <a:xfrm>
            <a:off x="690563" y="2139950"/>
            <a:ext cx="116840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5600" dirty="0">
              <a:solidFill>
                <a:srgbClr val="FFFFFF"/>
              </a:solidFill>
              <a:latin typeface="TheSansOffice" pitchFamily="34" charset="0"/>
              <a:sym typeface="TheSans Bold Plain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9" y="412304"/>
            <a:ext cx="9943202" cy="2813146"/>
          </a:xfrm>
          <a:prstGeom prst="rect">
            <a:avLst/>
          </a:prstGeom>
        </p:spPr>
      </p:pic>
      <p:sp>
        <p:nvSpPr>
          <p:cNvPr id="7" name="Rectangle 2"/>
          <p:cNvSpPr>
            <a:spLocks/>
          </p:cNvSpPr>
          <p:nvPr/>
        </p:nvSpPr>
        <p:spPr bwMode="auto">
          <a:xfrm>
            <a:off x="1689100" y="4171725"/>
            <a:ext cx="11315700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 anchor="ctr">
            <a:prstTxWarp prst="textNoShape">
              <a:avLst/>
            </a:prstTxWarp>
          </a:bodyPr>
          <a:lstStyle/>
          <a:p>
            <a:pPr marL="39688"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4400" b="1" dirty="0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Workshop “</a:t>
            </a:r>
            <a:r>
              <a:rPr lang="en-US" sz="4400" b="1" dirty="0" err="1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Qualität</a:t>
            </a:r>
            <a:r>
              <a:rPr lang="en-US" sz="4400" b="1" dirty="0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und </a:t>
            </a:r>
            <a:r>
              <a:rPr lang="en-US" sz="4400" b="1" dirty="0" err="1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Gottesdienst</a:t>
            </a:r>
            <a:r>
              <a:rPr lang="en-US" sz="4400" b="1" dirty="0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”</a:t>
            </a:r>
            <a:endParaRPr lang="en-US" sz="4400" b="1" dirty="0">
              <a:solidFill>
                <a:srgbClr val="141313"/>
              </a:solidFill>
              <a:latin typeface="TheSansOffice" charset="0"/>
              <a:ea typeface="TheSans SemiLight Plain" charset="0"/>
              <a:cs typeface="TheSans SemiLight Plain" charset="0"/>
              <a:sym typeface="TheSans SemiLight Plai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ad 4103"/>
          <p:cNvSpPr/>
          <p:nvPr/>
        </p:nvSpPr>
        <p:spPr bwMode="auto">
          <a:xfrm>
            <a:off x="2307715" y="1204392"/>
            <a:ext cx="8424424" cy="8424424"/>
          </a:xfrm>
          <a:prstGeom prst="donut">
            <a:avLst>
              <a:gd name="adj" fmla="val 7047"/>
            </a:avLst>
          </a:prstGeom>
          <a:gradFill>
            <a:gsLst>
              <a:gs pos="0">
                <a:schemeClr val="accent2">
                  <a:tint val="50000"/>
                  <a:satMod val="300000"/>
                  <a:lumMod val="50000"/>
                  <a:lumOff val="50000"/>
                  <a:alpha val="50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8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815513" cy="828675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Qualität</a:t>
            </a:r>
            <a:r>
              <a:rPr lang="en-US" sz="3200" dirty="0" smtClean="0">
                <a:solidFill>
                  <a:srgbClr val="141313"/>
                </a:solidFill>
                <a:latin typeface="TheSansOffice" charset="0"/>
                <a:ea typeface="TheSans SemiLight Plain" charset="0"/>
                <a:cs typeface="TheSans SemiLight Plain" charset="0"/>
                <a:sym typeface="TheSans SemiLight Plain" charset="0"/>
              </a:rPr>
              <a:t> verstehen</a:t>
            </a:r>
            <a:endParaRPr lang="de-DE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5408190" y="1348408"/>
            <a:ext cx="21884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Qualität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0" y="1425352"/>
            <a:ext cx="5408190" cy="584775"/>
            <a:chOff x="0" y="1425352"/>
            <a:chExt cx="5408190" cy="584775"/>
          </a:xfrm>
        </p:grpSpPr>
        <p:sp>
          <p:nvSpPr>
            <p:cNvPr id="15" name="Textfeld 14"/>
            <p:cNvSpPr txBox="1"/>
            <p:nvPr/>
          </p:nvSpPr>
          <p:spPr>
            <a:xfrm>
              <a:off x="0" y="1425352"/>
              <a:ext cx="430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solidFill>
                    <a:schemeClr val="bg1"/>
                  </a:solidFill>
                </a:rPr>
                <a:t>Wie ist es beschaffen?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Gerade Verbindung mit Pfeil 4"/>
            <p:cNvCxnSpPr>
              <a:stCxn id="3" idx="1"/>
              <a:endCxn id="15" idx="3"/>
            </p:cNvCxnSpPr>
            <p:nvPr/>
          </p:nvCxnSpPr>
          <p:spPr bwMode="auto">
            <a:xfrm flipH="1">
              <a:off x="4300152" y="1717740"/>
              <a:ext cx="1108038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30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uppieren 7"/>
          <p:cNvGrpSpPr/>
          <p:nvPr/>
        </p:nvGrpSpPr>
        <p:grpSpPr>
          <a:xfrm>
            <a:off x="7596610" y="1419910"/>
            <a:ext cx="5339759" cy="584775"/>
            <a:chOff x="7596610" y="1419910"/>
            <a:chExt cx="5339759" cy="584775"/>
          </a:xfrm>
        </p:grpSpPr>
        <p:sp>
          <p:nvSpPr>
            <p:cNvPr id="16" name="Textfeld 15"/>
            <p:cNvSpPr txBox="1"/>
            <p:nvPr/>
          </p:nvSpPr>
          <p:spPr>
            <a:xfrm>
              <a:off x="8302600" y="1419910"/>
              <a:ext cx="46337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solidFill>
                    <a:schemeClr val="bg1"/>
                  </a:solidFill>
                </a:rPr>
                <a:t>Was ist es für wen wert?</a:t>
              </a:r>
              <a:endParaRPr lang="de-DE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Gerade Verbindung mit Pfeil 18"/>
            <p:cNvCxnSpPr>
              <a:stCxn id="3" idx="3"/>
              <a:endCxn id="16" idx="1"/>
            </p:cNvCxnSpPr>
            <p:nvPr/>
          </p:nvCxnSpPr>
          <p:spPr bwMode="auto">
            <a:xfrm flipV="1">
              <a:off x="7596610" y="1712298"/>
              <a:ext cx="705990" cy="5442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30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Abgerundetes Rechteck 21"/>
          <p:cNvSpPr/>
          <p:nvPr/>
        </p:nvSpPr>
        <p:spPr bwMode="auto">
          <a:xfrm>
            <a:off x="692992" y="3508648"/>
            <a:ext cx="4297240" cy="4176464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 prst="relaxedInset"/>
          </a:sp3d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60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Konzept</a:t>
            </a: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909763" y="4516760"/>
            <a:ext cx="3888432" cy="644386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Strukturen</a:t>
            </a: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909763" y="5209628"/>
            <a:ext cx="3888432" cy="644386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Prozesse</a:t>
            </a: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912787" y="5902496"/>
            <a:ext cx="3888432" cy="644386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Ergebnisse</a:t>
            </a:r>
          </a:p>
        </p:txBody>
      </p:sp>
      <p:sp>
        <p:nvSpPr>
          <p:cNvPr id="26" name="Rechteck 25"/>
          <p:cNvSpPr/>
          <p:nvPr/>
        </p:nvSpPr>
        <p:spPr>
          <a:xfrm>
            <a:off x="909016" y="6638400"/>
            <a:ext cx="3923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TheSansOffice" panose="020B0503040302020204" pitchFamily="34" charset="0"/>
              </a:rPr>
              <a:t>Gastfreundlich </a:t>
            </a:r>
            <a:endParaRPr lang="de-DE" sz="3200" dirty="0" smtClean="0">
              <a:solidFill>
                <a:schemeClr val="bg1"/>
              </a:solidFill>
              <a:latin typeface="TheSansOffice" panose="020B0503040302020204" pitchFamily="34" charset="0"/>
            </a:endParaRPr>
          </a:p>
          <a:p>
            <a:r>
              <a:rPr lang="de-DE" sz="3200" b="1" dirty="0" smtClean="0">
                <a:solidFill>
                  <a:schemeClr val="bg1"/>
                </a:solidFill>
                <a:latin typeface="TheSansOffice" panose="020B0503040302020204" pitchFamily="34" charset="0"/>
              </a:rPr>
              <a:t>Gott</a:t>
            </a:r>
            <a:r>
              <a:rPr lang="de-DE" sz="3200" dirty="0" smtClean="0">
                <a:solidFill>
                  <a:schemeClr val="bg1"/>
                </a:solidFill>
                <a:latin typeface="TheSansOffice" panose="020B0503040302020204" pitchFamily="34" charset="0"/>
              </a:rPr>
              <a:t>esdienst </a:t>
            </a:r>
            <a:r>
              <a:rPr lang="de-DE" sz="3200" b="1" dirty="0">
                <a:solidFill>
                  <a:schemeClr val="bg1"/>
                </a:solidFill>
                <a:latin typeface="TheSansOffice" panose="020B0503040302020204" pitchFamily="34" charset="0"/>
              </a:rPr>
              <a:t>feiern</a:t>
            </a:r>
            <a:endParaRPr lang="de-DE" sz="3200" dirty="0">
              <a:solidFill>
                <a:schemeClr val="bg1"/>
              </a:solidFill>
              <a:latin typeface="TheSansOffice" panose="020B0503040302020204" pitchFamily="34" charset="0"/>
            </a:endParaRPr>
          </a:p>
        </p:txBody>
      </p:sp>
      <p:cxnSp>
        <p:nvCxnSpPr>
          <p:cNvPr id="21" name="Gerade Verbindung mit Pfeil 20"/>
          <p:cNvCxnSpPr>
            <a:stCxn id="15" idx="2"/>
            <a:endCxn id="23" idx="1"/>
          </p:cNvCxnSpPr>
          <p:nvPr/>
        </p:nvCxnSpPr>
        <p:spPr bwMode="auto">
          <a:xfrm flipH="1">
            <a:off x="909763" y="2010127"/>
            <a:ext cx="1240313" cy="282882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Gerade Verbindung mit Pfeil 27"/>
          <p:cNvCxnSpPr>
            <a:stCxn id="15" idx="2"/>
            <a:endCxn id="24" idx="1"/>
          </p:cNvCxnSpPr>
          <p:nvPr/>
        </p:nvCxnSpPr>
        <p:spPr bwMode="auto">
          <a:xfrm flipH="1">
            <a:off x="909763" y="2010127"/>
            <a:ext cx="1240313" cy="352169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Gerade Verbindung mit Pfeil 29"/>
          <p:cNvCxnSpPr>
            <a:stCxn id="15" idx="2"/>
          </p:cNvCxnSpPr>
          <p:nvPr/>
        </p:nvCxnSpPr>
        <p:spPr bwMode="auto">
          <a:xfrm flipH="1">
            <a:off x="909016" y="2010127"/>
            <a:ext cx="1241060" cy="4450849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96" name="Gerade Verbindung mit Pfeil 4095"/>
          <p:cNvCxnSpPr>
            <a:stCxn id="15" idx="2"/>
            <a:endCxn id="22" idx="0"/>
          </p:cNvCxnSpPr>
          <p:nvPr/>
        </p:nvCxnSpPr>
        <p:spPr bwMode="auto">
          <a:xfrm>
            <a:off x="2150076" y="2010127"/>
            <a:ext cx="691536" cy="149852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Abgerundetes Rechteck 34"/>
          <p:cNvSpPr/>
          <p:nvPr/>
        </p:nvSpPr>
        <p:spPr bwMode="auto">
          <a:xfrm rot="16200000">
            <a:off x="8686602" y="4236374"/>
            <a:ext cx="4092836" cy="64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Grunderwartungen</a:t>
            </a:r>
          </a:p>
        </p:txBody>
      </p:sp>
      <p:sp>
        <p:nvSpPr>
          <p:cNvPr id="36" name="Abgerundetes Rechteck 35"/>
          <p:cNvSpPr/>
          <p:nvPr/>
        </p:nvSpPr>
        <p:spPr bwMode="auto">
          <a:xfrm rot="16200000">
            <a:off x="9352014" y="4225283"/>
            <a:ext cx="4092836" cy="64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Leistungserwartungen</a:t>
            </a:r>
          </a:p>
        </p:txBody>
      </p:sp>
      <p:sp>
        <p:nvSpPr>
          <p:cNvPr id="37" name="Abgerundetes Rechteck 36"/>
          <p:cNvSpPr/>
          <p:nvPr/>
        </p:nvSpPr>
        <p:spPr bwMode="auto">
          <a:xfrm rot="16200000">
            <a:off x="10038438" y="4225283"/>
            <a:ext cx="4092836" cy="64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Begeisterungsfaktoren</a:t>
            </a:r>
          </a:p>
        </p:txBody>
      </p:sp>
      <p:cxnSp>
        <p:nvCxnSpPr>
          <p:cNvPr id="4099" name="Gerade Verbindung mit Pfeil 4098"/>
          <p:cNvCxnSpPr>
            <a:stCxn id="16" idx="2"/>
          </p:cNvCxnSpPr>
          <p:nvPr/>
        </p:nvCxnSpPr>
        <p:spPr bwMode="auto">
          <a:xfrm>
            <a:off x="10619485" y="2004685"/>
            <a:ext cx="203395" cy="50747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1" name="Gerade Verbindung mit Pfeil 4100"/>
          <p:cNvCxnSpPr>
            <a:stCxn id="16" idx="2"/>
            <a:endCxn id="36" idx="3"/>
          </p:cNvCxnSpPr>
          <p:nvPr/>
        </p:nvCxnSpPr>
        <p:spPr bwMode="auto">
          <a:xfrm>
            <a:off x="10619485" y="2004685"/>
            <a:ext cx="778947" cy="49638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3" name="Gerade Verbindung mit Pfeil 4102"/>
          <p:cNvCxnSpPr>
            <a:stCxn id="16" idx="2"/>
          </p:cNvCxnSpPr>
          <p:nvPr/>
        </p:nvCxnSpPr>
        <p:spPr bwMode="auto">
          <a:xfrm>
            <a:off x="10619485" y="2004685"/>
            <a:ext cx="1427531" cy="507471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Abgerundetes Rechteck 43"/>
          <p:cNvSpPr/>
          <p:nvPr/>
        </p:nvSpPr>
        <p:spPr bwMode="auto">
          <a:xfrm>
            <a:off x="5347248" y="6763440"/>
            <a:ext cx="7059808" cy="64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Gewissheit</a:t>
            </a: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5347248" y="7442136"/>
            <a:ext cx="7059808" cy="64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Gemeinschaft</a:t>
            </a:r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5347248" y="8120832"/>
            <a:ext cx="7059808" cy="64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at" dir="t"/>
          </a:scene3d>
          <a:sp3d extrusionH="63500" prstMaterial="plastic">
            <a:bevelT h="107950"/>
            <a:bevelB w="4445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Geheimnis</a:t>
            </a:r>
          </a:p>
        </p:txBody>
      </p:sp>
      <p:sp>
        <p:nvSpPr>
          <p:cNvPr id="47" name="Rechteck 46"/>
          <p:cNvSpPr/>
          <p:nvPr/>
        </p:nvSpPr>
        <p:spPr>
          <a:xfrm>
            <a:off x="7184711" y="6814375"/>
            <a:ext cx="3998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der Liebe Gottes erleben</a:t>
            </a:r>
            <a:endParaRPr lang="de-DE" sz="2800" dirty="0"/>
          </a:p>
        </p:txBody>
      </p:sp>
      <p:sp>
        <p:nvSpPr>
          <p:cNvPr id="48" name="Rechteck 47"/>
          <p:cNvSpPr/>
          <p:nvPr/>
        </p:nvSpPr>
        <p:spPr>
          <a:xfrm>
            <a:off x="7612221" y="7495712"/>
            <a:ext cx="3843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der </a:t>
            </a:r>
            <a:r>
              <a:rPr lang="de-DE" sz="2800" b="1" dirty="0" smtClean="0">
                <a:solidFill>
                  <a:schemeClr val="bg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Hoffnung gestalten</a:t>
            </a:r>
            <a:endParaRPr lang="de-DE" sz="2800" dirty="0"/>
          </a:p>
        </p:txBody>
      </p:sp>
      <p:sp>
        <p:nvSpPr>
          <p:cNvPr id="49" name="Rechteck 48"/>
          <p:cNvSpPr/>
          <p:nvPr/>
        </p:nvSpPr>
        <p:spPr>
          <a:xfrm>
            <a:off x="7115127" y="8174171"/>
            <a:ext cx="327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TheSansOffice" panose="020B0503040302020204" pitchFamily="34" charset="0"/>
                <a:ea typeface="ヒラギノ角ゴ ProN W3" charset="0"/>
                <a:cs typeface="ヒラギノ角ゴ ProN W3" charset="0"/>
                <a:sym typeface="Gill Sans" charset="0"/>
              </a:rPr>
              <a:t>des Glaubens feiern</a:t>
            </a:r>
            <a:endParaRPr lang="de-DE" sz="2800" dirty="0"/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90" y="4439937"/>
            <a:ext cx="1822708" cy="1588011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38" y="4156720"/>
            <a:ext cx="713358" cy="19408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56" y="4194528"/>
            <a:ext cx="713358" cy="18652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17" name="Gekrümmte Verbindung 16"/>
          <p:cNvCxnSpPr>
            <a:stCxn id="15" idx="0"/>
            <a:endCxn id="16" idx="0"/>
          </p:cNvCxnSpPr>
          <p:nvPr/>
        </p:nvCxnSpPr>
        <p:spPr bwMode="auto">
          <a:xfrm rot="5400000" flipH="1" flipV="1">
            <a:off x="6382059" y="-2812073"/>
            <a:ext cx="5442" cy="8469409"/>
          </a:xfrm>
          <a:prstGeom prst="curvedConnector3">
            <a:avLst>
              <a:gd name="adj1" fmla="val 723445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4363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3" grpId="0"/>
      <p:bldP spid="22" grpId="0" animBg="1"/>
      <p:bldP spid="23" grpId="0" animBg="1"/>
      <p:bldP spid="24" grpId="0" animBg="1"/>
      <p:bldP spid="25" grpId="0" animBg="1"/>
      <p:bldP spid="26" grpId="0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Arbeitsgruppen</a:t>
            </a:r>
            <a:endParaRPr lang="de-DE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89732" y="1492424"/>
            <a:ext cx="12025336" cy="7200800"/>
          </a:xfrm>
          <a:prstGeom prst="roundRect">
            <a:avLst>
              <a:gd name="adj" fmla="val 47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	         	</a:t>
            </a:r>
            <a:endParaRPr kumimoji="0" lang="de-DE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50672" y="1636440"/>
            <a:ext cx="29867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3200" dirty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Prozessqualität</a:t>
            </a:r>
            <a:endParaRPr 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4930629" y="1636440"/>
            <a:ext cx="29402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32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Strukturqualität</a:t>
            </a:r>
            <a:endParaRPr lang="de-DE" sz="3200" dirty="0"/>
          </a:p>
        </p:txBody>
      </p:sp>
      <p:sp>
        <p:nvSpPr>
          <p:cNvPr id="8" name="Rechteck 7"/>
          <p:cNvSpPr/>
          <p:nvPr/>
        </p:nvSpPr>
        <p:spPr>
          <a:xfrm>
            <a:off x="876124" y="1636440"/>
            <a:ext cx="30091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3200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Konzeptqualität</a:t>
            </a:r>
            <a:endParaRPr lang="de-DE" sz="3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80" y="2572544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96" y="3403513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30" y="4413578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88" y="2217045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52" y="3509122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35" y="4622819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04" y="2365231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29" y="3584537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69" y="5232472"/>
            <a:ext cx="1365622" cy="12193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7154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4570" t="21000" r="25345" b="2560"/>
          <a:stretch/>
        </p:blipFill>
        <p:spPr>
          <a:xfrm>
            <a:off x="2181921" y="1600436"/>
            <a:ext cx="7632848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1893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A77A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BDD3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ellblau">
  <a:themeElements>
    <a:clrScheme name="hell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hell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49</Words>
  <Characters>0</Characters>
  <Application>Microsoft Office PowerPoint</Application>
  <PresentationFormat>Benutzerdefiniert</PresentationFormat>
  <Lines>0</Lines>
  <Paragraphs>26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Calibri</vt:lpstr>
      <vt:lpstr>Gill Sans</vt:lpstr>
      <vt:lpstr>TheSans Bold Plain</vt:lpstr>
      <vt:lpstr>TheSans SemiLight Plain</vt:lpstr>
      <vt:lpstr>TheSansOffice</vt:lpstr>
      <vt:lpstr>ヒラギノ角ゴ ProN W3</vt:lpstr>
      <vt:lpstr>Leer</vt:lpstr>
      <vt:lpstr>hellblau</vt:lpstr>
      <vt:lpstr>PowerPoint-Präsentation</vt:lpstr>
      <vt:lpstr>PowerPoint-Präsentation</vt:lpstr>
      <vt:lpstr>Qualität verstehen</vt:lpstr>
      <vt:lpstr>Arbeitsgruppen</vt:lpstr>
      <vt:lpstr>Checkliste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</dc:creator>
  <cp:lastModifiedBy>Chris</cp:lastModifiedBy>
  <cp:revision>110</cp:revision>
  <cp:lastPrinted>2016-06-14T09:54:45Z</cp:lastPrinted>
  <dcterms:modified xsi:type="dcterms:W3CDTF">2016-10-28T13:31:05Z</dcterms:modified>
</cp:coreProperties>
</file>